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Fira Sans Light" charset="1" panose="020B0403050000020004"/>
      <p:regular r:id="rId20"/>
    </p:embeddedFont>
    <p:embeddedFont>
      <p:font typeface="Fira Sans Light Bold" charset="1" panose="020B0503050000020004"/>
      <p:regular r:id="rId21"/>
    </p:embeddedFont>
    <p:embeddedFont>
      <p:font typeface="Fira Sans Light Italics" charset="1" panose="020B0403050000020004"/>
      <p:regular r:id="rId22"/>
    </p:embeddedFont>
    <p:embeddedFont>
      <p:font typeface="Fira Sans Light Bold Italics" charset="1" panose="020B050305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https://fr.wikipedia.org/wiki/Visualisation_de_donn%C3%A9es" TargetMode="External" Type="http://schemas.openxmlformats.org/officeDocument/2006/relationships/hyperlink"/><Relationship Id="rId5" Target="https://fr.wikipedia.org/wiki/Trois_dimensions" TargetMode="External" Type="http://schemas.openxmlformats.org/officeDocument/2006/relationships/hyperlink"/><Relationship Id="rId6" Target="https://fr.wikipedia.org/wiki/Nuage_de_points_(statistique)"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3650704" y="2497730"/>
            <a:ext cx="11381365" cy="1625474"/>
          </a:xfrm>
          <a:prstGeom prst="rect">
            <a:avLst/>
          </a:prstGeom>
        </p:spPr>
        <p:txBody>
          <a:bodyPr anchor="t" rtlCol="false" tIns="0" lIns="0" bIns="0" rIns="0">
            <a:spAutoFit/>
          </a:bodyPr>
          <a:lstStyle/>
          <a:p>
            <a:pPr algn="ctr">
              <a:lnSpc>
                <a:spcPts val="6321"/>
              </a:lnSpc>
            </a:pPr>
            <a:r>
              <a:rPr lang="en-US" sz="5746">
                <a:solidFill>
                  <a:srgbClr val="7AC7CF"/>
                </a:solidFill>
                <a:latin typeface="Open Sans Extra Bold Bold"/>
              </a:rPr>
              <a:t>Classifiez automatiquement des biens de </a:t>
            </a:r>
            <a:r>
              <a:rPr lang="en-US" sz="5746">
                <a:solidFill>
                  <a:srgbClr val="7AC7CF"/>
                </a:solidFill>
                <a:latin typeface="Open Sans Extra Bold Bold"/>
              </a:rPr>
              <a:t>consommation</a:t>
            </a:r>
          </a:p>
        </p:txBody>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10038799" y="336449"/>
            <a:ext cx="15427518" cy="7573509"/>
          </a:xfrm>
          <a:prstGeom prst="rect">
            <a:avLst/>
          </a:prstGeom>
        </p:spPr>
      </p:pic>
      <p:pic>
        <p:nvPicPr>
          <p:cNvPr name="Picture 4" id="4"/>
          <p:cNvPicPr>
            <a:picLocks noChangeAspect="true"/>
          </p:cNvPicPr>
          <p:nvPr/>
        </p:nvPicPr>
        <p:blipFill>
          <a:blip r:embed="rId4"/>
          <a:srcRect l="0" t="16076" r="0" b="16076"/>
          <a:stretch>
            <a:fillRect/>
          </a:stretch>
        </p:blipFill>
        <p:spPr>
          <a:xfrm flipH="false" flipV="false" rot="0">
            <a:off x="6762531" y="4428868"/>
            <a:ext cx="5434469" cy="436326"/>
          </a:xfrm>
          <a:prstGeom prst="rect">
            <a:avLst/>
          </a:prstGeom>
        </p:spPr>
      </p:pic>
      <p:pic>
        <p:nvPicPr>
          <p:cNvPr name="Picture 5" id="5"/>
          <p:cNvPicPr>
            <a:picLocks noChangeAspect="true"/>
          </p:cNvPicPr>
          <p:nvPr/>
        </p:nvPicPr>
        <p:blipFill>
          <a:blip r:embed="rId5"/>
          <a:srcRect l="0" t="2968" r="0" b="2968"/>
          <a:stretch>
            <a:fillRect/>
          </a:stretch>
        </p:blipFill>
        <p:spPr>
          <a:xfrm flipH="false" flipV="false" rot="0">
            <a:off x="8149091" y="5169994"/>
            <a:ext cx="2384592" cy="115754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69975" y="3813474"/>
            <a:ext cx="7272610" cy="5815171"/>
          </a:xfrm>
          <a:prstGeom prst="rect">
            <a:avLst/>
          </a:prstGeom>
        </p:spPr>
      </p:pic>
      <p:sp>
        <p:nvSpPr>
          <p:cNvPr name="TextBox 7" id="7"/>
          <p:cNvSpPr txBox="true"/>
          <p:nvPr/>
        </p:nvSpPr>
        <p:spPr>
          <a:xfrm rot="0">
            <a:off x="919747" y="1028700"/>
            <a:ext cx="1923816" cy="571500"/>
          </a:xfrm>
          <a:prstGeom prst="rect">
            <a:avLst/>
          </a:prstGeom>
        </p:spPr>
        <p:txBody>
          <a:bodyPr anchor="t" rtlCol="false" tIns="0" lIns="0" bIns="0" rIns="0">
            <a:spAutoFit/>
          </a:bodyPr>
          <a:lstStyle/>
          <a:p>
            <a:pPr algn="ctr">
              <a:lnSpc>
                <a:spcPts val="4559"/>
              </a:lnSpc>
              <a:spcBef>
                <a:spcPct val="0"/>
              </a:spcBef>
            </a:pPr>
            <a:r>
              <a:rPr lang="en-US" sz="3799">
                <a:solidFill>
                  <a:srgbClr val="7AC7CF"/>
                </a:solidFill>
                <a:latin typeface="Open Sans Extra Bold Bold"/>
              </a:rPr>
              <a:t>Projet 6</a:t>
            </a:r>
          </a:p>
        </p:txBody>
      </p:sp>
      <p:sp>
        <p:nvSpPr>
          <p:cNvPr name="TextBox 8" id="8"/>
          <p:cNvSpPr txBox="true"/>
          <p:nvPr/>
        </p:nvSpPr>
        <p:spPr>
          <a:xfrm rot="0">
            <a:off x="369975" y="9305112"/>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529586" y="400141"/>
            <a:ext cx="17229584" cy="9631179"/>
          </a:xfrm>
          <a:prstGeom prst="rect">
            <a:avLst/>
          </a:prstGeom>
        </p:spPr>
        <p:txBody>
          <a:bodyPr anchor="t" rtlCol="false" tIns="0" lIns="0" bIns="0" rIns="0">
            <a:spAutoFit/>
          </a:bodyPr>
          <a:lstStyle/>
          <a:p>
            <a:pPr algn="ctr">
              <a:lnSpc>
                <a:spcPts val="5804"/>
              </a:lnSpc>
              <a:spcBef>
                <a:spcPct val="0"/>
              </a:spcBef>
            </a:pPr>
            <a:r>
              <a:rPr lang="en-US" sz="4837">
                <a:solidFill>
                  <a:srgbClr val="10A497"/>
                </a:solidFill>
                <a:latin typeface="Open Sans Bold"/>
              </a:rPr>
              <a:t>2.</a:t>
            </a:r>
            <a:r>
              <a:rPr lang="en-US" sz="4837">
                <a:solidFill>
                  <a:srgbClr val="10A497"/>
                </a:solidFill>
                <a:latin typeface="Open Sans Bold"/>
              </a:rPr>
              <a:t>Features à créer à partir du description :</a:t>
            </a:r>
          </a:p>
          <a:p>
            <a:pPr algn="ctr">
              <a:lnSpc>
                <a:spcPts val="3349"/>
              </a:lnSpc>
              <a:spcBef>
                <a:spcPct val="0"/>
              </a:spcBef>
            </a:pPr>
            <a:r>
              <a:rPr lang="en-US" sz="2790">
                <a:solidFill>
                  <a:srgbClr val="000000"/>
                </a:solidFill>
                <a:latin typeface="Fira Sans Light Bold"/>
              </a:rPr>
              <a:t>On va  extraire les features en utilisant les méthodes suivantes:</a:t>
            </a:r>
          </a:p>
          <a:p>
            <a:pPr algn="ctr">
              <a:lnSpc>
                <a:spcPts val="3349"/>
              </a:lnSpc>
              <a:spcBef>
                <a:spcPct val="0"/>
              </a:spcBef>
            </a:pPr>
          </a:p>
          <a:p>
            <a:pPr marL="602546" indent="-301273" lvl="1">
              <a:lnSpc>
                <a:spcPts val="3349"/>
              </a:lnSpc>
              <a:buFont typeface="Arial"/>
              <a:buChar char="•"/>
            </a:pPr>
            <a:r>
              <a:rPr lang="en-US" sz="2790">
                <a:solidFill>
                  <a:srgbClr val="10A497"/>
                </a:solidFill>
                <a:latin typeface="Open Sans Extra Bold Bold"/>
              </a:rPr>
              <a:t> Bag of Words (BOW)</a:t>
            </a:r>
          </a:p>
          <a:p>
            <a:pPr>
              <a:lnSpc>
                <a:spcPts val="3349"/>
              </a:lnSpc>
            </a:pPr>
          </a:p>
          <a:p>
            <a:pPr>
              <a:lnSpc>
                <a:spcPts val="3349"/>
              </a:lnSpc>
            </a:pPr>
            <a:r>
              <a:rPr lang="en-US" sz="2790">
                <a:solidFill>
                  <a:srgbClr val="000000"/>
                </a:solidFill>
                <a:latin typeface="Fira Sans Light Bold"/>
              </a:rPr>
              <a:t>    </a:t>
            </a:r>
            <a:r>
              <a:rPr lang="en-US" sz="2790">
                <a:solidFill>
                  <a:srgbClr val="000000"/>
                </a:solidFill>
                <a:latin typeface="Fira Sans Light Bold"/>
              </a:rPr>
              <a:t>Le modèle sac de mots (Bag of Words) est une représentation qui transforme un texte arbitraire en vecteurs de longueur fixe en comptant le nombre de fois où chaque mot apparaît.</a:t>
            </a:r>
          </a:p>
          <a:p>
            <a:pPr>
              <a:lnSpc>
                <a:spcPts val="3349"/>
              </a:lnSpc>
            </a:pPr>
          </a:p>
          <a:p>
            <a:pPr marL="602546" indent="-301273" lvl="1">
              <a:lnSpc>
                <a:spcPts val="3349"/>
              </a:lnSpc>
              <a:buFont typeface="Arial"/>
              <a:buChar char="•"/>
            </a:pPr>
            <a:r>
              <a:rPr lang="en-US" sz="2790">
                <a:solidFill>
                  <a:srgbClr val="10A497"/>
                </a:solidFill>
                <a:latin typeface="Open Sans Extra Bold Bold"/>
              </a:rPr>
              <a:t>Term Frequency Inverse Document Frequency (TF-IDF)</a:t>
            </a:r>
          </a:p>
          <a:p>
            <a:pPr>
              <a:lnSpc>
                <a:spcPts val="3349"/>
              </a:lnSpc>
            </a:pPr>
          </a:p>
          <a:p>
            <a:pPr>
              <a:lnSpc>
                <a:spcPts val="3349"/>
              </a:lnSpc>
            </a:pPr>
            <a:r>
              <a:rPr lang="en-US" sz="2790">
                <a:solidFill>
                  <a:srgbClr val="000000"/>
                </a:solidFill>
                <a:latin typeface="Fira Sans Light Bold"/>
              </a:rPr>
              <a:t>    </a:t>
            </a:r>
            <a:r>
              <a:rPr lang="en-US" sz="2790">
                <a:solidFill>
                  <a:srgbClr val="000000"/>
                </a:solidFill>
                <a:latin typeface="Fira Sans Light Bold"/>
              </a:rPr>
              <a:t>Le Term frequency-inverse document frequency (TF-IDF) est un modèle qui pondère les mots compte par une mesure de la fréquence à laquelle elles apparaissent dans le corpus. Il s'agit d'un statistique numérique destiné à refléter l'importance d'un mot </a:t>
            </a:r>
          </a:p>
          <a:p>
            <a:pPr>
              <a:lnSpc>
                <a:spcPts val="3349"/>
              </a:lnSpc>
            </a:pPr>
          </a:p>
          <a:p>
            <a:pPr marL="602546" indent="-301273" lvl="1">
              <a:lnSpc>
                <a:spcPts val="3349"/>
              </a:lnSpc>
              <a:buFont typeface="Arial"/>
              <a:buChar char="•"/>
            </a:pPr>
            <a:r>
              <a:rPr lang="en-US" sz="2790">
                <a:solidFill>
                  <a:srgbClr val="10A497"/>
                </a:solidFill>
                <a:latin typeface="Open Sans Extra Bold Bold"/>
              </a:rPr>
              <a:t> Word2Vec</a:t>
            </a:r>
          </a:p>
          <a:p>
            <a:pPr>
              <a:lnSpc>
                <a:spcPts val="3349"/>
              </a:lnSpc>
            </a:pPr>
          </a:p>
          <a:p>
            <a:pPr>
              <a:lnSpc>
                <a:spcPts val="3349"/>
              </a:lnSpc>
            </a:pPr>
            <a:r>
              <a:rPr lang="en-US" sz="2790">
                <a:solidFill>
                  <a:srgbClr val="000000"/>
                </a:solidFill>
                <a:latin typeface="Fira Sans Light Bold"/>
              </a:rPr>
              <a:t>   </a:t>
            </a:r>
            <a:r>
              <a:rPr lang="en-US" sz="2790">
                <a:solidFill>
                  <a:srgbClr val="000000"/>
                </a:solidFill>
                <a:latin typeface="Fira Sans Light Bold"/>
              </a:rPr>
              <a:t>Word Embedding est une technique de modélisation de langage utilisée pour mapper des mots à des vecteurs de nombres réels. Il représente des mots ou des phrases dans un espace vectoriel avec plusieurs dimensions.</a:t>
            </a:r>
          </a:p>
          <a:p>
            <a:pPr>
              <a:lnSpc>
                <a:spcPts val="3349"/>
              </a:lnSpc>
            </a:pPr>
          </a:p>
          <a:p>
            <a:pPr>
              <a:lnSpc>
                <a:spcPts val="3349"/>
              </a:lnSpc>
            </a:pPr>
          </a:p>
          <a:p>
            <a:pPr>
              <a:lnSpc>
                <a:spcPts val="3349"/>
              </a:lnSpc>
            </a:pPr>
          </a:p>
        </p:txBody>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9845396" y="602378"/>
            <a:ext cx="15427518" cy="7573509"/>
          </a:xfrm>
          <a:prstGeom prst="rect">
            <a:avLst/>
          </a:prstGeom>
        </p:spPr>
      </p:pic>
      <p:sp>
        <p:nvSpPr>
          <p:cNvPr name="TextBox 4" id="4"/>
          <p:cNvSpPr txBox="true"/>
          <p:nvPr/>
        </p:nvSpPr>
        <p:spPr>
          <a:xfrm rot="0">
            <a:off x="276578"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10</a:t>
            </a:r>
          </a:p>
        </p:txBody>
      </p:sp>
    </p:spTree>
  </p:cSld>
  <p:clrMapOvr>
    <a:masterClrMapping/>
  </p:clrMapOvr>
  <p:transition>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33164" y="3779820"/>
            <a:ext cx="7604935" cy="3968394"/>
          </a:xfrm>
          <a:prstGeom prst="rect">
            <a:avLst/>
          </a:prstGeom>
        </p:spPr>
      </p:pic>
      <p:sp>
        <p:nvSpPr>
          <p:cNvPr name="TextBox 3" id="3"/>
          <p:cNvSpPr txBox="true"/>
          <p:nvPr/>
        </p:nvSpPr>
        <p:spPr>
          <a:xfrm rot="0">
            <a:off x="752104" y="392021"/>
            <a:ext cx="9869644" cy="887074"/>
          </a:xfrm>
          <a:prstGeom prst="rect">
            <a:avLst/>
          </a:prstGeom>
        </p:spPr>
        <p:txBody>
          <a:bodyPr anchor="t" rtlCol="false" tIns="0" lIns="0" bIns="0" rIns="0">
            <a:spAutoFit/>
          </a:bodyPr>
          <a:lstStyle/>
          <a:p>
            <a:pPr algn="ctr">
              <a:lnSpc>
                <a:spcPts val="7279"/>
              </a:lnSpc>
            </a:pPr>
            <a:r>
              <a:rPr lang="en-US" sz="5199">
                <a:solidFill>
                  <a:srgbClr val="FFEDD9"/>
                </a:solidFill>
                <a:latin typeface="Open Sans Bold"/>
              </a:rPr>
              <a:t> 3. REDUCTION DE DIMENSION</a:t>
            </a:r>
          </a:p>
        </p:txBody>
      </p:sp>
      <p:sp>
        <p:nvSpPr>
          <p:cNvPr name="TextBox 4" id="4"/>
          <p:cNvSpPr txBox="true"/>
          <p:nvPr/>
        </p:nvSpPr>
        <p:spPr>
          <a:xfrm rot="0">
            <a:off x="1312661" y="1425134"/>
            <a:ext cx="2413673" cy="887074"/>
          </a:xfrm>
          <a:prstGeom prst="rect">
            <a:avLst/>
          </a:prstGeom>
        </p:spPr>
        <p:txBody>
          <a:bodyPr anchor="t" rtlCol="false" tIns="0" lIns="0" bIns="0" rIns="0">
            <a:spAutoFit/>
          </a:bodyPr>
          <a:lstStyle/>
          <a:p>
            <a:pPr algn="just" marL="1122679" indent="-561340" lvl="1">
              <a:lnSpc>
                <a:spcPts val="7279"/>
              </a:lnSpc>
              <a:buFont typeface="Arial"/>
              <a:buChar char="•"/>
            </a:pPr>
            <a:r>
              <a:rPr lang="en-US" sz="5199">
                <a:solidFill>
                  <a:srgbClr val="FFEDD9"/>
                </a:solidFill>
                <a:latin typeface="Open Sans Bold"/>
              </a:rPr>
              <a:t>PCA</a:t>
            </a:r>
          </a:p>
        </p:txBody>
      </p:sp>
      <p:sp>
        <p:nvSpPr>
          <p:cNvPr name="TextBox 5" id="5"/>
          <p:cNvSpPr txBox="true"/>
          <p:nvPr/>
        </p:nvSpPr>
        <p:spPr>
          <a:xfrm rot="0">
            <a:off x="1312661" y="4067718"/>
            <a:ext cx="6864485" cy="887074"/>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FFEDD9"/>
                </a:solidFill>
                <a:latin typeface="Open Sans Bold"/>
              </a:rPr>
              <a:t>TSNE</a:t>
            </a:r>
          </a:p>
        </p:txBody>
      </p:sp>
      <p:sp>
        <p:nvSpPr>
          <p:cNvPr name="TextBox 6" id="6"/>
          <p:cNvSpPr txBox="true"/>
          <p:nvPr/>
        </p:nvSpPr>
        <p:spPr>
          <a:xfrm rot="0">
            <a:off x="1958203" y="2543973"/>
            <a:ext cx="13984789" cy="1380870"/>
          </a:xfrm>
          <a:prstGeom prst="rect">
            <a:avLst/>
          </a:prstGeom>
        </p:spPr>
        <p:txBody>
          <a:bodyPr anchor="t" rtlCol="false" tIns="0" lIns="0" bIns="0" rIns="0">
            <a:spAutoFit/>
          </a:bodyPr>
          <a:lstStyle/>
          <a:p>
            <a:pPr algn="just">
              <a:lnSpc>
                <a:spcPts val="3600"/>
              </a:lnSpc>
              <a:spcBef>
                <a:spcPct val="0"/>
              </a:spcBef>
            </a:pPr>
            <a:r>
              <a:rPr lang="en-US" sz="3000">
                <a:solidFill>
                  <a:srgbClr val="000000"/>
                </a:solidFill>
                <a:latin typeface="Fira Sans Light Bold"/>
              </a:rPr>
              <a:t>La réduction PCA permet de créer des features décorrélées entre elles, et de diminuer leur dimension, tout en gardant un niveau de variance expliquée élevé (99% dans notre cas)</a:t>
            </a:r>
          </a:p>
        </p:txBody>
      </p:sp>
      <p:sp>
        <p:nvSpPr>
          <p:cNvPr name="TextBox 7" id="7"/>
          <p:cNvSpPr txBox="true"/>
          <p:nvPr/>
        </p:nvSpPr>
        <p:spPr>
          <a:xfrm rot="0">
            <a:off x="752104" y="5293251"/>
            <a:ext cx="14492471" cy="3580255"/>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Bold"/>
              </a:rPr>
              <a:t> t-distributed stochastic neighbor embedding (t-SNE)  est une technique de réduction de dimension pour la </a:t>
            </a:r>
            <a:r>
              <a:rPr lang="en-US" sz="3399">
                <a:solidFill>
                  <a:srgbClr val="000000"/>
                </a:solidFill>
                <a:latin typeface="Fira Sans Light Bold"/>
                <a:hlinkClick r:id="rId4" tooltip="https://fr.wikipedia.org/wiki/Visualisation_de_donn%C3%A9es"/>
              </a:rPr>
              <a:t>visualisation de données</a:t>
            </a:r>
          </a:p>
          <a:p>
            <a:pPr algn="just">
              <a:lnSpc>
                <a:spcPts val="4759"/>
              </a:lnSpc>
            </a:pPr>
            <a:r>
              <a:rPr lang="en-US" sz="3399">
                <a:solidFill>
                  <a:srgbClr val="000000"/>
                </a:solidFill>
                <a:latin typeface="Fira Sans Light Bold"/>
              </a:rPr>
              <a:t>Il s'agit d'une méthode non linéaire permettant de représenter un ensemble de points d'un espace à grande dimension dans un espace de deux ou </a:t>
            </a:r>
            <a:r>
              <a:rPr lang="en-US" sz="3399">
                <a:solidFill>
                  <a:srgbClr val="000000"/>
                </a:solidFill>
                <a:latin typeface="Fira Sans Light Bold"/>
                <a:hlinkClick r:id="rId5" tooltip="https://fr.wikipedia.org/wiki/Trois_dimensions"/>
              </a:rPr>
              <a:t>trois dimensions</a:t>
            </a:r>
            <a:r>
              <a:rPr lang="en-US" sz="3399">
                <a:solidFill>
                  <a:srgbClr val="000000"/>
                </a:solidFill>
                <a:latin typeface="Fira Sans Light Bold"/>
              </a:rPr>
              <a:t>. Les données peuvent ensuite être visualisées sous la forme d'un </a:t>
            </a:r>
            <a:r>
              <a:rPr lang="en-US" sz="3399">
                <a:solidFill>
                  <a:srgbClr val="000000"/>
                </a:solidFill>
                <a:latin typeface="Fira Sans Light Bold"/>
                <a:hlinkClick r:id="rId6" tooltip="https://fr.wikipedia.org/wiki/Nuage_de_points_(statistique)"/>
              </a:rPr>
              <a:t>nuage de points</a:t>
            </a:r>
            <a:r>
              <a:rPr lang="en-US" sz="3399">
                <a:solidFill>
                  <a:srgbClr val="000000"/>
                </a:solidFill>
                <a:latin typeface="Fira Sans Light Bold"/>
              </a:rPr>
              <a:t>. </a:t>
            </a:r>
            <a:r>
              <a:rPr lang="en-US" sz="3399">
                <a:solidFill>
                  <a:srgbClr val="000000"/>
                </a:solidFill>
                <a:latin typeface="Fira Sans Light Bold"/>
              </a:rPr>
              <a:t> </a:t>
            </a:r>
          </a:p>
        </p:txBody>
      </p:sp>
      <p:sp>
        <p:nvSpPr>
          <p:cNvPr name="TextBox 8" id="8"/>
          <p:cNvSpPr txBox="true"/>
          <p:nvPr/>
        </p:nvSpPr>
        <p:spPr>
          <a:xfrm rot="0">
            <a:off x="1059653"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11</a:t>
            </a:r>
          </a:p>
        </p:txBody>
      </p:sp>
    </p:spTree>
  </p:cSld>
  <p:clrMapOvr>
    <a:masterClrMapping/>
  </p:clrMapOvr>
  <p:transition>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1746763" y="1356746"/>
            <a:ext cx="15427518" cy="757350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375038"/>
            <a:ext cx="7374684" cy="5387008"/>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966996" y="5587464"/>
            <a:ext cx="6018001" cy="439598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9144000" y="307284"/>
            <a:ext cx="7228439" cy="5280180"/>
          </a:xfrm>
          <a:prstGeom prst="rect">
            <a:avLst/>
          </a:prstGeom>
        </p:spPr>
      </p:pic>
      <p:sp>
        <p:nvSpPr>
          <p:cNvPr name="TextBox 6" id="6"/>
          <p:cNvSpPr txBox="true"/>
          <p:nvPr/>
        </p:nvSpPr>
        <p:spPr>
          <a:xfrm rot="0">
            <a:off x="775692" y="8934767"/>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12</a:t>
            </a:r>
          </a:p>
        </p:txBody>
      </p:sp>
    </p:spTree>
  </p:cSld>
  <p:clrMapOvr>
    <a:masterClrMapping/>
  </p:clrMapOvr>
  <p:transition>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821289">
            <a:off x="10247709" y="2111429"/>
            <a:ext cx="8850568" cy="10335058"/>
          </a:xfrm>
          <a:prstGeom prst="rect">
            <a:avLst/>
          </a:prstGeom>
        </p:spPr>
      </p:pic>
      <p:sp>
        <p:nvSpPr>
          <p:cNvPr name="TextBox 3" id="3"/>
          <p:cNvSpPr txBox="true"/>
          <p:nvPr/>
        </p:nvSpPr>
        <p:spPr>
          <a:xfrm rot="0">
            <a:off x="327330" y="141626"/>
            <a:ext cx="4075020" cy="887074"/>
          </a:xfrm>
          <a:prstGeom prst="rect">
            <a:avLst/>
          </a:prstGeom>
        </p:spPr>
        <p:txBody>
          <a:bodyPr anchor="t" rtlCol="false" tIns="0" lIns="0" bIns="0" rIns="0">
            <a:spAutoFit/>
          </a:bodyPr>
          <a:lstStyle/>
          <a:p>
            <a:pPr algn="ctr">
              <a:lnSpc>
                <a:spcPts val="7279"/>
              </a:lnSpc>
            </a:pPr>
            <a:r>
              <a:rPr lang="en-US" sz="5199">
                <a:solidFill>
                  <a:srgbClr val="FFEDD9"/>
                </a:solidFill>
                <a:latin typeface="Open Sans Bold"/>
              </a:rPr>
              <a:t>4.Evaluation</a:t>
            </a:r>
          </a:p>
        </p:txBody>
      </p:sp>
      <p:sp>
        <p:nvSpPr>
          <p:cNvPr name="TextBox 4" id="4"/>
          <p:cNvSpPr txBox="true"/>
          <p:nvPr/>
        </p:nvSpPr>
        <p:spPr>
          <a:xfrm rot="0">
            <a:off x="1786344" y="2190603"/>
            <a:ext cx="12886649" cy="2295100"/>
          </a:xfrm>
          <a:prstGeom prst="rect">
            <a:avLst/>
          </a:prstGeom>
        </p:spPr>
        <p:txBody>
          <a:bodyPr anchor="t" rtlCol="false" tIns="0" lIns="0" bIns="0" rIns="0">
            <a:spAutoFit/>
          </a:bodyPr>
          <a:lstStyle/>
          <a:p>
            <a:pPr algn="just">
              <a:lnSpc>
                <a:spcPts val="3600"/>
              </a:lnSpc>
              <a:spcBef>
                <a:spcPct val="0"/>
              </a:spcBef>
            </a:pPr>
            <a:r>
              <a:rPr lang="en-US" sz="3000">
                <a:solidFill>
                  <a:srgbClr val="000000"/>
                </a:solidFill>
                <a:latin typeface="Fira Sans Light Bold"/>
              </a:rPr>
              <a:t> (k-moyennes) est un algorithme non supervisé de clustering, populaire en Machine Learning.</a:t>
            </a:r>
          </a:p>
          <a:p>
            <a:pPr algn="just">
              <a:lnSpc>
                <a:spcPts val="3600"/>
              </a:lnSpc>
              <a:spcBef>
                <a:spcPct val="0"/>
              </a:spcBef>
            </a:pPr>
            <a:r>
              <a:rPr lang="en-US" sz="3000">
                <a:solidFill>
                  <a:srgbClr val="000000"/>
                </a:solidFill>
                <a:latin typeface="Fira Sans Light Bold"/>
              </a:rPr>
              <a:t>Il est « basé sur la distance ». Il permet de regrouper les observations du data set en K clusters distincts. Ainsi les données similaires (proches en terme de distance) se retrouveront dans un même cluster.</a:t>
            </a:r>
          </a:p>
        </p:txBody>
      </p:sp>
      <p:sp>
        <p:nvSpPr>
          <p:cNvPr name="TextBox 5" id="5"/>
          <p:cNvSpPr txBox="true"/>
          <p:nvPr/>
        </p:nvSpPr>
        <p:spPr>
          <a:xfrm rot="0">
            <a:off x="327330" y="1109197"/>
            <a:ext cx="3357881" cy="738506"/>
          </a:xfrm>
          <a:prstGeom prst="rect">
            <a:avLst/>
          </a:prstGeom>
        </p:spPr>
        <p:txBody>
          <a:bodyPr anchor="t" rtlCol="false" tIns="0" lIns="0" bIns="0" rIns="0">
            <a:spAutoFit/>
          </a:bodyPr>
          <a:lstStyle/>
          <a:p>
            <a:pPr algn="ctr" marL="928365" indent="-464182" lvl="1">
              <a:lnSpc>
                <a:spcPts val="6019"/>
              </a:lnSpc>
              <a:buFont typeface="Arial"/>
              <a:buChar char="•"/>
            </a:pPr>
            <a:r>
              <a:rPr lang="en-US" sz="4299">
                <a:solidFill>
                  <a:srgbClr val="FFEDD9"/>
                </a:solidFill>
                <a:latin typeface="Open Sans Extra Bold"/>
              </a:rPr>
              <a:t>K-means</a:t>
            </a:r>
          </a:p>
        </p:txBody>
      </p:sp>
      <p:sp>
        <p:nvSpPr>
          <p:cNvPr name="TextBox 6" id="6"/>
          <p:cNvSpPr txBox="true"/>
          <p:nvPr/>
        </p:nvSpPr>
        <p:spPr>
          <a:xfrm rot="0">
            <a:off x="1885865" y="5688538"/>
            <a:ext cx="7258135" cy="1380870"/>
          </a:xfrm>
          <a:prstGeom prst="rect">
            <a:avLst/>
          </a:prstGeom>
        </p:spPr>
        <p:txBody>
          <a:bodyPr anchor="t" rtlCol="false" tIns="0" lIns="0" bIns="0" rIns="0">
            <a:spAutoFit/>
          </a:bodyPr>
          <a:lstStyle/>
          <a:p>
            <a:pPr algn="just">
              <a:lnSpc>
                <a:spcPts val="3600"/>
              </a:lnSpc>
              <a:spcBef>
                <a:spcPct val="0"/>
              </a:spcBef>
            </a:pPr>
            <a:r>
              <a:rPr lang="en-US" sz="3000">
                <a:solidFill>
                  <a:srgbClr val="000000"/>
                </a:solidFill>
                <a:latin typeface="Fira Sans Light Bold"/>
              </a:rPr>
              <a:t>C’est une mesure utilisée pour calculer la </a:t>
            </a:r>
          </a:p>
          <a:p>
            <a:pPr algn="just">
              <a:lnSpc>
                <a:spcPts val="3600"/>
              </a:lnSpc>
              <a:spcBef>
                <a:spcPct val="0"/>
              </a:spcBef>
            </a:pPr>
            <a:r>
              <a:rPr lang="en-US" sz="3000">
                <a:solidFill>
                  <a:srgbClr val="000000"/>
                </a:solidFill>
                <a:latin typeface="Fira Sans Light Bold"/>
              </a:rPr>
              <a:t>qualité d'un clustering. Sa valeur est </a:t>
            </a:r>
          </a:p>
          <a:p>
            <a:pPr algn="just">
              <a:lnSpc>
                <a:spcPts val="3600"/>
              </a:lnSpc>
              <a:spcBef>
                <a:spcPct val="0"/>
              </a:spcBef>
            </a:pPr>
            <a:r>
              <a:rPr lang="en-US" sz="3000">
                <a:solidFill>
                  <a:srgbClr val="000000"/>
                </a:solidFill>
                <a:latin typeface="Fira Sans Light Bold"/>
              </a:rPr>
              <a:t>comprise entre -1 et 1</a:t>
            </a:r>
          </a:p>
        </p:txBody>
      </p:sp>
      <p:sp>
        <p:nvSpPr>
          <p:cNvPr name="TextBox 7" id="7"/>
          <p:cNvSpPr txBox="true"/>
          <p:nvPr/>
        </p:nvSpPr>
        <p:spPr>
          <a:xfrm rot="0">
            <a:off x="1673253" y="8269558"/>
            <a:ext cx="7683358" cy="1380870"/>
          </a:xfrm>
          <a:prstGeom prst="rect">
            <a:avLst/>
          </a:prstGeom>
        </p:spPr>
        <p:txBody>
          <a:bodyPr anchor="t" rtlCol="false" tIns="0" lIns="0" bIns="0" rIns="0">
            <a:spAutoFit/>
          </a:bodyPr>
          <a:lstStyle/>
          <a:p>
            <a:pPr>
              <a:lnSpc>
                <a:spcPts val="3600"/>
              </a:lnSpc>
              <a:spcBef>
                <a:spcPct val="0"/>
              </a:spcBef>
            </a:pPr>
            <a:r>
              <a:rPr lang="en-US" sz="3000">
                <a:solidFill>
                  <a:srgbClr val="000000"/>
                </a:solidFill>
                <a:latin typeface="Fira Sans Light Bold"/>
              </a:rPr>
              <a:t>L’index de Rand Ajusté permet de comparer </a:t>
            </a:r>
          </a:p>
          <a:p>
            <a:pPr>
              <a:lnSpc>
                <a:spcPts val="3600"/>
              </a:lnSpc>
              <a:spcBef>
                <a:spcPct val="0"/>
              </a:spcBef>
            </a:pPr>
            <a:r>
              <a:rPr lang="en-US" sz="3000">
                <a:solidFill>
                  <a:srgbClr val="000000"/>
                </a:solidFill>
                <a:latin typeface="Fira Sans Light Bold"/>
              </a:rPr>
              <a:t>la similarité entre deux listes de labels </a:t>
            </a:r>
          </a:p>
          <a:p>
            <a:pPr>
              <a:lnSpc>
                <a:spcPts val="3600"/>
              </a:lnSpc>
              <a:spcBef>
                <a:spcPct val="0"/>
              </a:spcBef>
            </a:pPr>
            <a:r>
              <a:rPr lang="en-US" sz="3000">
                <a:solidFill>
                  <a:srgbClr val="000000"/>
                </a:solidFill>
                <a:latin typeface="Fira Sans Light Bold"/>
              </a:rPr>
              <a:t>(issues de deux partitionnements) [-1, 1]</a:t>
            </a:r>
          </a:p>
        </p:txBody>
      </p:sp>
      <p:sp>
        <p:nvSpPr>
          <p:cNvPr name="TextBox 8" id="8"/>
          <p:cNvSpPr txBox="true"/>
          <p:nvPr/>
        </p:nvSpPr>
        <p:spPr>
          <a:xfrm rot="0">
            <a:off x="202172" y="4749343"/>
            <a:ext cx="7897990" cy="738506"/>
          </a:xfrm>
          <a:prstGeom prst="rect">
            <a:avLst/>
          </a:prstGeom>
        </p:spPr>
        <p:txBody>
          <a:bodyPr anchor="t" rtlCol="false" tIns="0" lIns="0" bIns="0" rIns="0">
            <a:spAutoFit/>
          </a:bodyPr>
          <a:lstStyle/>
          <a:p>
            <a:pPr algn="ctr" marL="928365" indent="-464182" lvl="1">
              <a:lnSpc>
                <a:spcPts val="6019"/>
              </a:lnSpc>
              <a:buFont typeface="Arial"/>
              <a:buChar char="•"/>
            </a:pPr>
            <a:r>
              <a:rPr lang="en-US" sz="4299">
                <a:solidFill>
                  <a:srgbClr val="FFEDD9"/>
                </a:solidFill>
                <a:latin typeface="Open Sans Extra Bold"/>
              </a:rPr>
              <a:t>Coefficient de </a:t>
            </a:r>
            <a:r>
              <a:rPr lang="en-US" sz="4299">
                <a:solidFill>
                  <a:srgbClr val="FFEDD9"/>
                </a:solidFill>
                <a:latin typeface="Open Sans Extra Bold"/>
              </a:rPr>
              <a:t>silhouette</a:t>
            </a:r>
          </a:p>
        </p:txBody>
      </p:sp>
      <p:sp>
        <p:nvSpPr>
          <p:cNvPr name="TextBox 9" id="9"/>
          <p:cNvSpPr txBox="true"/>
          <p:nvPr/>
        </p:nvSpPr>
        <p:spPr>
          <a:xfrm rot="0">
            <a:off x="327330" y="7193233"/>
            <a:ext cx="3577509" cy="738506"/>
          </a:xfrm>
          <a:prstGeom prst="rect">
            <a:avLst/>
          </a:prstGeom>
        </p:spPr>
        <p:txBody>
          <a:bodyPr anchor="t" rtlCol="false" tIns="0" lIns="0" bIns="0" rIns="0">
            <a:spAutoFit/>
          </a:bodyPr>
          <a:lstStyle/>
          <a:p>
            <a:pPr algn="ctr" marL="928365" indent="-464182" lvl="1">
              <a:lnSpc>
                <a:spcPts val="6019"/>
              </a:lnSpc>
              <a:buFont typeface="Arial"/>
              <a:buChar char="•"/>
            </a:pPr>
            <a:r>
              <a:rPr lang="en-US" sz="4299">
                <a:solidFill>
                  <a:srgbClr val="FFEDD9"/>
                </a:solidFill>
                <a:latin typeface="Open Sans Extra Bold"/>
              </a:rPr>
              <a:t>Score ARI</a:t>
            </a:r>
          </a:p>
        </p:txBody>
      </p:sp>
      <p:sp>
        <p:nvSpPr>
          <p:cNvPr name="TextBox 10" id="10"/>
          <p:cNvSpPr txBox="true"/>
          <p:nvPr/>
        </p:nvSpPr>
        <p:spPr>
          <a:xfrm rot="0">
            <a:off x="775692" y="932689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13</a:t>
            </a:r>
          </a:p>
        </p:txBody>
      </p:sp>
    </p:spTree>
  </p:cSld>
  <p:clrMapOvr>
    <a:masterClrMapping/>
  </p:clrMapOvr>
  <p:transition>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1746763" y="1356746"/>
            <a:ext cx="15427518" cy="757350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632296" y="2507115"/>
            <a:ext cx="9407950" cy="410873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2023390" y="6615850"/>
            <a:ext cx="7887210" cy="3559166"/>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620417" y="2131113"/>
            <a:ext cx="4638883" cy="6024773"/>
          </a:xfrm>
          <a:prstGeom prst="rect">
            <a:avLst/>
          </a:prstGeom>
        </p:spPr>
      </p:pic>
      <p:pic>
        <p:nvPicPr>
          <p:cNvPr name="Picture 6" id="6"/>
          <p:cNvPicPr>
            <a:picLocks noChangeAspect="true"/>
          </p:cNvPicPr>
          <p:nvPr/>
        </p:nvPicPr>
        <p:blipFill>
          <a:blip r:embed="rId7"/>
          <a:srcRect l="0" t="0" r="8289" b="0"/>
          <a:stretch>
            <a:fillRect/>
          </a:stretch>
        </p:blipFill>
        <p:spPr>
          <a:xfrm flipH="false" flipV="false" rot="0">
            <a:off x="13766512" y="7699090"/>
            <a:ext cx="1672068" cy="1012887"/>
          </a:xfrm>
          <a:prstGeom prst="rect">
            <a:avLst/>
          </a:prstGeom>
        </p:spPr>
      </p:pic>
      <p:pic>
        <p:nvPicPr>
          <p:cNvPr name="Picture 7" id="7"/>
          <p:cNvPicPr>
            <a:picLocks noChangeAspect="true"/>
          </p:cNvPicPr>
          <p:nvPr/>
        </p:nvPicPr>
        <p:blipFill>
          <a:blip r:embed="rId8"/>
          <a:srcRect l="2443" t="0" r="2443" b="0"/>
          <a:stretch>
            <a:fillRect/>
          </a:stretch>
        </p:blipFill>
        <p:spPr>
          <a:xfrm flipH="false" flipV="false" rot="0">
            <a:off x="11471969" y="8711977"/>
            <a:ext cx="6261155" cy="1092647"/>
          </a:xfrm>
          <a:prstGeom prst="rect">
            <a:avLst/>
          </a:prstGeom>
        </p:spPr>
      </p:pic>
      <p:sp>
        <p:nvSpPr>
          <p:cNvPr name="TextBox 8" id="8"/>
          <p:cNvSpPr txBox="true"/>
          <p:nvPr/>
        </p:nvSpPr>
        <p:spPr>
          <a:xfrm rot="0">
            <a:off x="763194" y="141626"/>
            <a:ext cx="6714913" cy="887074"/>
          </a:xfrm>
          <a:prstGeom prst="rect">
            <a:avLst/>
          </a:prstGeom>
        </p:spPr>
        <p:txBody>
          <a:bodyPr anchor="t" rtlCol="false" tIns="0" lIns="0" bIns="0" rIns="0">
            <a:spAutoFit/>
          </a:bodyPr>
          <a:lstStyle/>
          <a:p>
            <a:pPr algn="ctr">
              <a:lnSpc>
                <a:spcPts val="7279"/>
              </a:lnSpc>
            </a:pPr>
            <a:r>
              <a:rPr lang="en-US" sz="5199">
                <a:solidFill>
                  <a:srgbClr val="10A497"/>
                </a:solidFill>
                <a:latin typeface="Open Sans Bold"/>
              </a:rPr>
              <a:t> </a:t>
            </a:r>
            <a:r>
              <a:rPr lang="en-US" sz="5199">
                <a:solidFill>
                  <a:srgbClr val="10A497"/>
                </a:solidFill>
                <a:latin typeface="Open Sans Bold"/>
              </a:rPr>
              <a:t>Bag of Words (BOW)</a:t>
            </a:r>
          </a:p>
        </p:txBody>
      </p:sp>
      <p:sp>
        <p:nvSpPr>
          <p:cNvPr name="TextBox 9" id="9"/>
          <p:cNvSpPr txBox="true"/>
          <p:nvPr/>
        </p:nvSpPr>
        <p:spPr>
          <a:xfrm rot="0">
            <a:off x="7867250" y="170201"/>
            <a:ext cx="9392050" cy="118029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 compte le nombre de fois qu’un mot apparait dans un document</a:t>
            </a:r>
          </a:p>
        </p:txBody>
      </p:sp>
      <p:sp>
        <p:nvSpPr>
          <p:cNvPr name="TextBox 10" id="10"/>
          <p:cNvSpPr txBox="true"/>
          <p:nvPr/>
        </p:nvSpPr>
        <p:spPr>
          <a:xfrm rot="0">
            <a:off x="1028700" y="1462165"/>
            <a:ext cx="9442082" cy="92375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Dimensions dataset avant réduction PCA :  (1050, 4449)</a:t>
            </a:r>
          </a:p>
          <a:p>
            <a:pPr algn="ctr">
              <a:lnSpc>
                <a:spcPts val="3600"/>
              </a:lnSpc>
              <a:spcBef>
                <a:spcPct val="0"/>
              </a:spcBef>
            </a:pPr>
            <a:r>
              <a:rPr lang="en-US" sz="3000">
                <a:solidFill>
                  <a:srgbClr val="000000"/>
                </a:solidFill>
                <a:latin typeface="Fira Sans Light Bold"/>
              </a:rPr>
              <a:t>Dimensions dataset après réduction PCA :  (1050, 696)</a:t>
            </a:r>
          </a:p>
        </p:txBody>
      </p:sp>
      <p:sp>
        <p:nvSpPr>
          <p:cNvPr name="TextBox 11" id="11"/>
          <p:cNvSpPr txBox="true"/>
          <p:nvPr/>
        </p:nvSpPr>
        <p:spPr>
          <a:xfrm rot="0">
            <a:off x="763194" y="9224233"/>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14</a:t>
            </a:r>
          </a:p>
        </p:txBody>
      </p:sp>
    </p:spTree>
  </p:cSld>
  <p:clrMapOvr>
    <a:masterClrMapping/>
  </p:clrMapOvr>
  <p:transition>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1295669" y="2483607"/>
            <a:ext cx="15427518" cy="757350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89076" y="2594240"/>
            <a:ext cx="9576046" cy="4182148"/>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752575" y="6535867"/>
            <a:ext cx="8185093" cy="369358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620417" y="2068285"/>
            <a:ext cx="4638883" cy="602477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3965492" y="7726734"/>
            <a:ext cx="3293808" cy="2140139"/>
          </a:xfrm>
          <a:prstGeom prst="rect">
            <a:avLst/>
          </a:prstGeom>
        </p:spPr>
      </p:pic>
      <p:sp>
        <p:nvSpPr>
          <p:cNvPr name="TextBox 7" id="7"/>
          <p:cNvSpPr txBox="true"/>
          <p:nvPr/>
        </p:nvSpPr>
        <p:spPr>
          <a:xfrm rot="0">
            <a:off x="240145" y="141626"/>
            <a:ext cx="17807711" cy="887074"/>
          </a:xfrm>
          <a:prstGeom prst="rect">
            <a:avLst/>
          </a:prstGeom>
        </p:spPr>
        <p:txBody>
          <a:bodyPr anchor="t" rtlCol="false" tIns="0" lIns="0" bIns="0" rIns="0">
            <a:spAutoFit/>
          </a:bodyPr>
          <a:lstStyle/>
          <a:p>
            <a:pPr algn="ctr">
              <a:lnSpc>
                <a:spcPts val="7279"/>
              </a:lnSpc>
            </a:pPr>
            <a:r>
              <a:rPr lang="en-US" sz="5199">
                <a:solidFill>
                  <a:srgbClr val="FFEDD9"/>
                </a:solidFill>
                <a:latin typeface="Open Sans Bold"/>
              </a:rPr>
              <a:t>Term Frequency Inverse Document Frequency (TF-IDF)</a:t>
            </a:r>
          </a:p>
        </p:txBody>
      </p:sp>
      <p:sp>
        <p:nvSpPr>
          <p:cNvPr name="TextBox 8" id="8"/>
          <p:cNvSpPr txBox="true"/>
          <p:nvPr/>
        </p:nvSpPr>
        <p:spPr>
          <a:xfrm rot="0">
            <a:off x="1028700" y="962025"/>
            <a:ext cx="13654449" cy="58030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les fréquences des mots sont remplacés par des scores TF-IDF</a:t>
            </a:r>
          </a:p>
        </p:txBody>
      </p:sp>
      <p:sp>
        <p:nvSpPr>
          <p:cNvPr name="TextBox 9" id="9"/>
          <p:cNvSpPr txBox="true"/>
          <p:nvPr/>
        </p:nvSpPr>
        <p:spPr>
          <a:xfrm rot="0">
            <a:off x="8092154" y="8787279"/>
            <a:ext cx="5945936" cy="1079595"/>
          </a:xfrm>
          <a:prstGeom prst="rect">
            <a:avLst/>
          </a:prstGeom>
        </p:spPr>
        <p:txBody>
          <a:bodyPr anchor="t" rtlCol="false" tIns="0" lIns="0" bIns="0" rIns="0">
            <a:spAutoFit/>
          </a:bodyPr>
          <a:lstStyle/>
          <a:p>
            <a:pPr algn="ctr">
              <a:lnSpc>
                <a:spcPts val="2809"/>
              </a:lnSpc>
              <a:spcBef>
                <a:spcPct val="0"/>
              </a:spcBef>
            </a:pPr>
            <a:r>
              <a:rPr lang="en-US" sz="2340">
                <a:solidFill>
                  <a:srgbClr val="000000"/>
                </a:solidFill>
                <a:latin typeface="Fira Sans Light Bold"/>
              </a:rPr>
              <a:t>========================================</a:t>
            </a:r>
          </a:p>
          <a:p>
            <a:pPr algn="ctr">
              <a:lnSpc>
                <a:spcPts val="2809"/>
              </a:lnSpc>
              <a:spcBef>
                <a:spcPct val="0"/>
              </a:spcBef>
            </a:pPr>
            <a:r>
              <a:rPr lang="en-US" sz="2340">
                <a:solidFill>
                  <a:srgbClr val="000000"/>
                </a:solidFill>
                <a:latin typeface="Fira Sans Light Bold"/>
              </a:rPr>
              <a:t>Le score de silhouette est 0.49</a:t>
            </a:r>
          </a:p>
          <a:p>
            <a:pPr algn="ctr">
              <a:lnSpc>
                <a:spcPts val="2809"/>
              </a:lnSpc>
              <a:spcBef>
                <a:spcPct val="0"/>
              </a:spcBef>
            </a:pPr>
            <a:r>
              <a:rPr lang="en-US" sz="2340">
                <a:solidFill>
                  <a:srgbClr val="000000"/>
                </a:solidFill>
                <a:latin typeface="Fira Sans Light Bold"/>
              </a:rPr>
              <a:t>========================================</a:t>
            </a:r>
          </a:p>
        </p:txBody>
      </p:sp>
      <p:sp>
        <p:nvSpPr>
          <p:cNvPr name="TextBox 10" id="10"/>
          <p:cNvSpPr txBox="true"/>
          <p:nvPr/>
        </p:nvSpPr>
        <p:spPr>
          <a:xfrm rot="0">
            <a:off x="1028700" y="1656049"/>
            <a:ext cx="8515074" cy="824472"/>
          </a:xfrm>
          <a:prstGeom prst="rect">
            <a:avLst/>
          </a:prstGeom>
        </p:spPr>
        <p:txBody>
          <a:bodyPr anchor="t" rtlCol="false" tIns="0" lIns="0" bIns="0" rIns="0">
            <a:spAutoFit/>
          </a:bodyPr>
          <a:lstStyle/>
          <a:p>
            <a:pPr algn="ctr">
              <a:lnSpc>
                <a:spcPts val="3246"/>
              </a:lnSpc>
              <a:spcBef>
                <a:spcPct val="0"/>
              </a:spcBef>
            </a:pPr>
            <a:r>
              <a:rPr lang="en-US" sz="2705">
                <a:solidFill>
                  <a:srgbClr val="000000"/>
                </a:solidFill>
                <a:latin typeface="Fira Sans Light Bold"/>
              </a:rPr>
              <a:t>Dimensions dataset avant réduction PCA :  (1050, 4449)</a:t>
            </a:r>
          </a:p>
          <a:p>
            <a:pPr algn="ctr">
              <a:lnSpc>
                <a:spcPts val="3246"/>
              </a:lnSpc>
              <a:spcBef>
                <a:spcPct val="0"/>
              </a:spcBef>
            </a:pPr>
            <a:r>
              <a:rPr lang="en-US" sz="2705">
                <a:solidFill>
                  <a:srgbClr val="000000"/>
                </a:solidFill>
                <a:latin typeface="Fira Sans Light Bold"/>
              </a:rPr>
              <a:t>Dimensions dataset après réduction PCA :  (1050, 696)</a:t>
            </a:r>
          </a:p>
        </p:txBody>
      </p:sp>
      <p:sp>
        <p:nvSpPr>
          <p:cNvPr name="TextBox 11" id="11"/>
          <p:cNvSpPr txBox="true"/>
          <p:nvPr/>
        </p:nvSpPr>
        <p:spPr>
          <a:xfrm rot="0">
            <a:off x="522684"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15</a:t>
            </a:r>
          </a:p>
        </p:txBody>
      </p:sp>
    </p:spTree>
  </p:cSld>
  <p:clrMapOvr>
    <a:masterClrMapping/>
  </p:clrMapOvr>
  <p:transition>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AutoShape 2" id="2"/>
          <p:cNvSpPr/>
          <p:nvPr/>
        </p:nvSpPr>
        <p:spPr>
          <a:xfrm rot="0">
            <a:off x="10094884" y="6357091"/>
            <a:ext cx="6811684" cy="0"/>
          </a:xfrm>
          <a:prstGeom prst="line">
            <a:avLst/>
          </a:prstGeom>
          <a:ln cap="rnd" w="9525">
            <a:solidFill>
              <a:srgbClr val="7AC7CF"/>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6490825">
            <a:off x="13236456" y="-3731318"/>
            <a:ext cx="7674613" cy="757693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09638" y="1975130"/>
            <a:ext cx="10055375" cy="439148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709638" y="6366616"/>
            <a:ext cx="9417251" cy="424960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1957272" y="1434160"/>
            <a:ext cx="4638883" cy="602477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4726498" y="7062312"/>
            <a:ext cx="2532802" cy="1872996"/>
          </a:xfrm>
          <a:prstGeom prst="rect">
            <a:avLst/>
          </a:prstGeom>
        </p:spPr>
      </p:pic>
      <p:sp>
        <p:nvSpPr>
          <p:cNvPr name="TextBox 8" id="8"/>
          <p:cNvSpPr txBox="true"/>
          <p:nvPr/>
        </p:nvSpPr>
        <p:spPr>
          <a:xfrm rot="0">
            <a:off x="763330" y="141626"/>
            <a:ext cx="4116393" cy="887074"/>
          </a:xfrm>
          <a:prstGeom prst="rect">
            <a:avLst/>
          </a:prstGeom>
        </p:spPr>
        <p:txBody>
          <a:bodyPr anchor="t" rtlCol="false" tIns="0" lIns="0" bIns="0" rIns="0">
            <a:spAutoFit/>
          </a:bodyPr>
          <a:lstStyle/>
          <a:p>
            <a:pPr>
              <a:lnSpc>
                <a:spcPts val="7279"/>
              </a:lnSpc>
            </a:pPr>
            <a:r>
              <a:rPr lang="en-US" sz="5199">
                <a:solidFill>
                  <a:srgbClr val="10A497"/>
                </a:solidFill>
                <a:latin typeface="Open Sans Bold"/>
              </a:rPr>
              <a:t>Word2Vec :</a:t>
            </a:r>
            <a:r>
              <a:rPr lang="en-US" sz="5199">
                <a:solidFill>
                  <a:srgbClr val="000000"/>
                </a:solidFill>
                <a:latin typeface="Open Sans Bold"/>
              </a:rPr>
              <a:t> </a:t>
            </a:r>
          </a:p>
        </p:txBody>
      </p:sp>
      <p:sp>
        <p:nvSpPr>
          <p:cNvPr name="TextBox 9" id="9"/>
          <p:cNvSpPr txBox="true"/>
          <p:nvPr/>
        </p:nvSpPr>
        <p:spPr>
          <a:xfrm rot="0">
            <a:off x="4879723" y="236876"/>
            <a:ext cx="12194040" cy="676211"/>
          </a:xfrm>
          <a:prstGeom prst="rect">
            <a:avLst/>
          </a:prstGeom>
        </p:spPr>
        <p:txBody>
          <a:bodyPr anchor="t" rtlCol="false" tIns="0" lIns="0" bIns="0" rIns="0">
            <a:spAutoFit/>
          </a:bodyPr>
          <a:lstStyle/>
          <a:p>
            <a:pPr>
              <a:lnSpc>
                <a:spcPts val="2760"/>
              </a:lnSpc>
              <a:spcBef>
                <a:spcPct val="0"/>
              </a:spcBef>
            </a:pPr>
            <a:r>
              <a:rPr lang="en-US" sz="2300">
                <a:solidFill>
                  <a:srgbClr val="000000"/>
                </a:solidFill>
                <a:latin typeface="Open Sans Extra Bold Bold"/>
              </a:rPr>
              <a:t>technique par plongement de mot. </a:t>
            </a:r>
          </a:p>
          <a:p>
            <a:pPr>
              <a:lnSpc>
                <a:spcPts val="2640"/>
              </a:lnSpc>
              <a:spcBef>
                <a:spcPct val="0"/>
              </a:spcBef>
            </a:pPr>
            <a:r>
              <a:rPr lang="en-US" sz="2200">
                <a:solidFill>
                  <a:srgbClr val="000000"/>
                </a:solidFill>
                <a:latin typeface="Open Sans Extra Bold Bold"/>
              </a:rPr>
              <a:t>Chaque mot est représenté par un vecteur</a:t>
            </a:r>
          </a:p>
        </p:txBody>
      </p:sp>
      <p:sp>
        <p:nvSpPr>
          <p:cNvPr name="TextBox 10" id="10"/>
          <p:cNvSpPr txBox="true"/>
          <p:nvPr/>
        </p:nvSpPr>
        <p:spPr>
          <a:xfrm rot="0">
            <a:off x="1028700" y="1141581"/>
            <a:ext cx="7879328" cy="788347"/>
          </a:xfrm>
          <a:prstGeom prst="rect">
            <a:avLst/>
          </a:prstGeom>
        </p:spPr>
        <p:txBody>
          <a:bodyPr anchor="t" rtlCol="false" tIns="0" lIns="0" bIns="0" rIns="0">
            <a:spAutoFit/>
          </a:bodyPr>
          <a:lstStyle/>
          <a:p>
            <a:pPr algn="ctr">
              <a:lnSpc>
                <a:spcPts val="3066"/>
              </a:lnSpc>
              <a:spcBef>
                <a:spcPct val="0"/>
              </a:spcBef>
            </a:pPr>
            <a:r>
              <a:rPr lang="en-US" sz="2555">
                <a:solidFill>
                  <a:srgbClr val="000000"/>
                </a:solidFill>
                <a:latin typeface="Fira Sans Light Bold"/>
              </a:rPr>
              <a:t>Dimensions dataset avant réduction PCA :  (1050, 300)</a:t>
            </a:r>
          </a:p>
          <a:p>
            <a:pPr algn="ctr">
              <a:lnSpc>
                <a:spcPts val="3066"/>
              </a:lnSpc>
              <a:spcBef>
                <a:spcPct val="0"/>
              </a:spcBef>
            </a:pPr>
            <a:r>
              <a:rPr lang="en-US" sz="2555">
                <a:solidFill>
                  <a:srgbClr val="000000"/>
                </a:solidFill>
                <a:latin typeface="Fira Sans Light Bold"/>
              </a:rPr>
              <a:t>Dimensions dataset après réduction PCA :  (1050, 61)</a:t>
            </a:r>
          </a:p>
        </p:txBody>
      </p:sp>
      <p:sp>
        <p:nvSpPr>
          <p:cNvPr name="TextBox 11" id="11"/>
          <p:cNvSpPr txBox="true"/>
          <p:nvPr/>
        </p:nvSpPr>
        <p:spPr>
          <a:xfrm rot="0">
            <a:off x="7835962" y="8935308"/>
            <a:ext cx="7688134" cy="1064313"/>
          </a:xfrm>
          <a:prstGeom prst="rect">
            <a:avLst/>
          </a:prstGeom>
        </p:spPr>
        <p:txBody>
          <a:bodyPr anchor="t" rtlCol="false" tIns="0" lIns="0" bIns="0" rIns="0">
            <a:spAutoFit/>
          </a:bodyPr>
          <a:lstStyle/>
          <a:p>
            <a:pPr algn="ctr">
              <a:lnSpc>
                <a:spcPts val="2793"/>
              </a:lnSpc>
              <a:spcBef>
                <a:spcPct val="0"/>
              </a:spcBef>
            </a:pPr>
            <a:r>
              <a:rPr lang="en-US" sz="2328">
                <a:solidFill>
                  <a:srgbClr val="000000"/>
                </a:solidFill>
                <a:latin typeface="Fira Sans Light Bold"/>
              </a:rPr>
              <a:t>====================================================</a:t>
            </a:r>
          </a:p>
          <a:p>
            <a:pPr algn="ctr">
              <a:lnSpc>
                <a:spcPts val="2793"/>
              </a:lnSpc>
              <a:spcBef>
                <a:spcPct val="0"/>
              </a:spcBef>
            </a:pPr>
            <a:r>
              <a:rPr lang="en-US" sz="2328">
                <a:solidFill>
                  <a:srgbClr val="000000"/>
                </a:solidFill>
                <a:latin typeface="Fira Sans Light Bold"/>
              </a:rPr>
              <a:t>Le score de silhouette est 0.56</a:t>
            </a:r>
          </a:p>
          <a:p>
            <a:pPr algn="ctr">
              <a:lnSpc>
                <a:spcPts val="2793"/>
              </a:lnSpc>
              <a:spcBef>
                <a:spcPct val="0"/>
              </a:spcBef>
            </a:pPr>
            <a:r>
              <a:rPr lang="en-US" sz="2328">
                <a:solidFill>
                  <a:srgbClr val="000000"/>
                </a:solidFill>
                <a:latin typeface="Fira Sans Light Bold"/>
              </a:rPr>
              <a:t>====================================================</a:t>
            </a:r>
          </a:p>
        </p:txBody>
      </p:sp>
      <p:sp>
        <p:nvSpPr>
          <p:cNvPr name="TextBox 12" id="12"/>
          <p:cNvSpPr txBox="true"/>
          <p:nvPr/>
        </p:nvSpPr>
        <p:spPr>
          <a:xfrm rot="0">
            <a:off x="203622" y="9419231"/>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16</a:t>
            </a:r>
          </a:p>
        </p:txBody>
      </p:sp>
    </p:spTree>
  </p:cSld>
  <p:clrMapOvr>
    <a:masterClrMapping/>
  </p:clrMapOvr>
  <p:transition>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7981" y="1886258"/>
            <a:ext cx="10361627" cy="45252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93270" y="6209220"/>
            <a:ext cx="9631049" cy="434608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6490825">
            <a:off x="13236456" y="-3731318"/>
            <a:ext cx="7674613" cy="7576936"/>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1670047" y="733436"/>
            <a:ext cx="4638883" cy="602477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3201033" y="6268190"/>
            <a:ext cx="4546677" cy="2500091"/>
          </a:xfrm>
          <a:prstGeom prst="rect">
            <a:avLst/>
          </a:prstGeom>
        </p:spPr>
      </p:pic>
      <p:sp>
        <p:nvSpPr>
          <p:cNvPr name="TextBox 7" id="7"/>
          <p:cNvSpPr txBox="true"/>
          <p:nvPr/>
        </p:nvSpPr>
        <p:spPr>
          <a:xfrm rot="0">
            <a:off x="427981" y="438171"/>
            <a:ext cx="16569142" cy="590529"/>
          </a:xfrm>
          <a:prstGeom prst="rect">
            <a:avLst/>
          </a:prstGeom>
        </p:spPr>
        <p:txBody>
          <a:bodyPr anchor="t" rtlCol="false" tIns="0" lIns="0" bIns="0" rIns="0">
            <a:spAutoFit/>
          </a:bodyPr>
          <a:lstStyle/>
          <a:p>
            <a:pPr algn="ctr">
              <a:lnSpc>
                <a:spcPts val="4679"/>
              </a:lnSpc>
              <a:spcBef>
                <a:spcPct val="0"/>
              </a:spcBef>
            </a:pPr>
            <a:r>
              <a:rPr lang="en-US" sz="3899">
                <a:solidFill>
                  <a:srgbClr val="FFEDD9"/>
                </a:solidFill>
                <a:latin typeface="Open Sans Extra Bold Bold"/>
              </a:rPr>
              <a:t>BERT: </a:t>
            </a:r>
            <a:r>
              <a:rPr lang="en-US" sz="3899">
                <a:solidFill>
                  <a:srgbClr val="000000"/>
                </a:solidFill>
                <a:latin typeface="Open Sans Extra Bold Bold"/>
              </a:rPr>
              <a:t> Bidirectional Encoder Représentations  from Transformers</a:t>
            </a:r>
          </a:p>
        </p:txBody>
      </p:sp>
      <p:sp>
        <p:nvSpPr>
          <p:cNvPr name="TextBox 8" id="8"/>
          <p:cNvSpPr txBox="true"/>
          <p:nvPr/>
        </p:nvSpPr>
        <p:spPr>
          <a:xfrm rot="0">
            <a:off x="7841710" y="8758756"/>
            <a:ext cx="9906000" cy="138087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a:t>
            </a:r>
          </a:p>
          <a:p>
            <a:pPr algn="ctr">
              <a:lnSpc>
                <a:spcPts val="3600"/>
              </a:lnSpc>
              <a:spcBef>
                <a:spcPct val="0"/>
              </a:spcBef>
            </a:pPr>
            <a:r>
              <a:rPr lang="en-US" sz="3000">
                <a:solidFill>
                  <a:srgbClr val="000000"/>
                </a:solidFill>
                <a:latin typeface="Fira Sans Light Bold"/>
              </a:rPr>
              <a:t>Le score de silhouette est 0.43</a:t>
            </a:r>
          </a:p>
          <a:p>
            <a:pPr algn="ctr">
              <a:lnSpc>
                <a:spcPts val="3600"/>
              </a:lnSpc>
              <a:spcBef>
                <a:spcPct val="0"/>
              </a:spcBef>
            </a:pPr>
            <a:r>
              <a:rPr lang="en-US" sz="3000">
                <a:solidFill>
                  <a:srgbClr val="000000"/>
                </a:solidFill>
                <a:latin typeface="Fira Sans Light Bold"/>
              </a:rPr>
              <a:t>====================================================</a:t>
            </a:r>
          </a:p>
        </p:txBody>
      </p:sp>
      <p:sp>
        <p:nvSpPr>
          <p:cNvPr name="TextBox 9" id="9"/>
          <p:cNvSpPr txBox="true"/>
          <p:nvPr/>
        </p:nvSpPr>
        <p:spPr>
          <a:xfrm rot="0">
            <a:off x="1028700" y="1028700"/>
            <a:ext cx="8647373" cy="857558"/>
          </a:xfrm>
          <a:prstGeom prst="rect">
            <a:avLst/>
          </a:prstGeom>
        </p:spPr>
        <p:txBody>
          <a:bodyPr anchor="t" rtlCol="false" tIns="0" lIns="0" bIns="0" rIns="0">
            <a:spAutoFit/>
          </a:bodyPr>
          <a:lstStyle/>
          <a:p>
            <a:pPr algn="ctr">
              <a:lnSpc>
                <a:spcPts val="3376"/>
              </a:lnSpc>
              <a:spcBef>
                <a:spcPct val="0"/>
              </a:spcBef>
            </a:pPr>
            <a:r>
              <a:rPr lang="en-US" sz="2814">
                <a:solidFill>
                  <a:srgbClr val="000000"/>
                </a:solidFill>
                <a:latin typeface="Fira Sans Light Bold"/>
              </a:rPr>
              <a:t>Dimensions dataset avant réduction PCA :  (1050, 768)</a:t>
            </a:r>
          </a:p>
          <a:p>
            <a:pPr algn="ctr">
              <a:lnSpc>
                <a:spcPts val="3376"/>
              </a:lnSpc>
              <a:spcBef>
                <a:spcPct val="0"/>
              </a:spcBef>
            </a:pPr>
            <a:r>
              <a:rPr lang="en-US" sz="2814">
                <a:solidFill>
                  <a:srgbClr val="000000"/>
                </a:solidFill>
                <a:latin typeface="Fira Sans Light Bold"/>
              </a:rPr>
              <a:t>Dimensions dataset après réduction PCA :  (1050, 342)</a:t>
            </a:r>
          </a:p>
        </p:txBody>
      </p:sp>
      <p:sp>
        <p:nvSpPr>
          <p:cNvPr name="TextBox 10" id="10"/>
          <p:cNvSpPr txBox="true"/>
          <p:nvPr/>
        </p:nvSpPr>
        <p:spPr>
          <a:xfrm rot="0">
            <a:off x="287255" y="9387278"/>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17</a:t>
            </a:r>
          </a:p>
        </p:txBody>
      </p:sp>
    </p:spTree>
  </p:cSld>
  <p:clrMapOvr>
    <a:masterClrMapping/>
  </p:clrMapOvr>
  <p:transition>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3225560">
            <a:off x="13308023" y="-84961"/>
            <a:ext cx="9959955" cy="488943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71770" y="2359755"/>
            <a:ext cx="9289909" cy="405718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29516" y="6416938"/>
            <a:ext cx="9132162" cy="4120960"/>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600522" y="1028700"/>
            <a:ext cx="4638883" cy="6024773"/>
          </a:xfrm>
          <a:prstGeom prst="rect">
            <a:avLst/>
          </a:prstGeom>
        </p:spPr>
      </p:pic>
      <p:pic>
        <p:nvPicPr>
          <p:cNvPr name="Picture 6" id="6"/>
          <p:cNvPicPr>
            <a:picLocks noChangeAspect="true"/>
          </p:cNvPicPr>
          <p:nvPr/>
        </p:nvPicPr>
        <p:blipFill>
          <a:blip r:embed="rId7"/>
          <a:srcRect l="0" t="4581" r="0" b="0"/>
          <a:stretch>
            <a:fillRect/>
          </a:stretch>
        </p:blipFill>
        <p:spPr>
          <a:xfrm flipH="false" flipV="false" rot="0">
            <a:off x="13161762" y="7053473"/>
            <a:ext cx="4097538" cy="2991526"/>
          </a:xfrm>
          <a:prstGeom prst="rect">
            <a:avLst/>
          </a:prstGeom>
        </p:spPr>
      </p:pic>
      <p:sp>
        <p:nvSpPr>
          <p:cNvPr name="TextBox 7" id="7"/>
          <p:cNvSpPr txBox="true"/>
          <p:nvPr/>
        </p:nvSpPr>
        <p:spPr>
          <a:xfrm rot="0">
            <a:off x="1028700" y="547063"/>
            <a:ext cx="10948754" cy="887074"/>
          </a:xfrm>
          <a:prstGeom prst="rect">
            <a:avLst/>
          </a:prstGeom>
        </p:spPr>
        <p:txBody>
          <a:bodyPr anchor="t" rtlCol="false" tIns="0" lIns="0" bIns="0" rIns="0">
            <a:spAutoFit/>
          </a:bodyPr>
          <a:lstStyle/>
          <a:p>
            <a:pPr algn="ctr">
              <a:lnSpc>
                <a:spcPts val="7279"/>
              </a:lnSpc>
            </a:pPr>
            <a:r>
              <a:rPr lang="en-US" sz="5199">
                <a:solidFill>
                  <a:srgbClr val="10A497"/>
                </a:solidFill>
                <a:latin typeface="Open Sans Bold"/>
              </a:rPr>
              <a:t>USE - Universal Sentence Encoder</a:t>
            </a:r>
          </a:p>
        </p:txBody>
      </p:sp>
      <p:sp>
        <p:nvSpPr>
          <p:cNvPr name="TextBox 8" id="8"/>
          <p:cNvSpPr txBox="true"/>
          <p:nvPr/>
        </p:nvSpPr>
        <p:spPr>
          <a:xfrm rot="0">
            <a:off x="1028700" y="1436000"/>
            <a:ext cx="9232978" cy="92375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Dimensions dataset avant réduction PCA :  (1050, 512)</a:t>
            </a:r>
          </a:p>
          <a:p>
            <a:pPr algn="ctr">
              <a:lnSpc>
                <a:spcPts val="3600"/>
              </a:lnSpc>
              <a:spcBef>
                <a:spcPct val="0"/>
              </a:spcBef>
            </a:pPr>
            <a:r>
              <a:rPr lang="en-US" sz="3000">
                <a:solidFill>
                  <a:srgbClr val="000000"/>
                </a:solidFill>
                <a:latin typeface="Fira Sans Light Bold"/>
              </a:rPr>
              <a:t>Dimensions dataset après réduction PCA :  (1050, 344)</a:t>
            </a:r>
          </a:p>
        </p:txBody>
      </p:sp>
      <p:sp>
        <p:nvSpPr>
          <p:cNvPr name="TextBox 9" id="9"/>
          <p:cNvSpPr txBox="true"/>
          <p:nvPr/>
        </p:nvSpPr>
        <p:spPr>
          <a:xfrm rot="0">
            <a:off x="7735496" y="8790816"/>
            <a:ext cx="5426265" cy="934967"/>
          </a:xfrm>
          <a:prstGeom prst="rect">
            <a:avLst/>
          </a:prstGeom>
        </p:spPr>
        <p:txBody>
          <a:bodyPr anchor="t" rtlCol="false" tIns="0" lIns="0" bIns="0" rIns="0">
            <a:spAutoFit/>
          </a:bodyPr>
          <a:lstStyle/>
          <a:p>
            <a:pPr algn="ctr">
              <a:lnSpc>
                <a:spcPts val="2454"/>
              </a:lnSpc>
              <a:spcBef>
                <a:spcPct val="0"/>
              </a:spcBef>
            </a:pPr>
            <a:r>
              <a:rPr lang="en-US" sz="2045">
                <a:solidFill>
                  <a:srgbClr val="000000"/>
                </a:solidFill>
                <a:latin typeface="Fira Sans Light Bold"/>
              </a:rPr>
              <a:t>==============</a:t>
            </a:r>
          </a:p>
          <a:p>
            <a:pPr algn="ctr">
              <a:lnSpc>
                <a:spcPts val="2454"/>
              </a:lnSpc>
              <a:spcBef>
                <a:spcPct val="0"/>
              </a:spcBef>
            </a:pPr>
            <a:r>
              <a:rPr lang="en-US" sz="2045">
                <a:solidFill>
                  <a:srgbClr val="000000"/>
                </a:solidFill>
                <a:latin typeface="Fira Sans Light Bold"/>
              </a:rPr>
              <a:t>Le score de silhouette est 0.49</a:t>
            </a:r>
          </a:p>
          <a:p>
            <a:pPr algn="ctr">
              <a:lnSpc>
                <a:spcPts val="2454"/>
              </a:lnSpc>
              <a:spcBef>
                <a:spcPct val="0"/>
              </a:spcBef>
            </a:pPr>
            <a:r>
              <a:rPr lang="en-US" sz="2045">
                <a:solidFill>
                  <a:srgbClr val="000000"/>
                </a:solidFill>
                <a:latin typeface="Fira Sans Light Bold"/>
              </a:rPr>
              <a:t>===============</a:t>
            </a:r>
          </a:p>
        </p:txBody>
      </p:sp>
      <p:sp>
        <p:nvSpPr>
          <p:cNvPr name="TextBox 10" id="10"/>
          <p:cNvSpPr txBox="true"/>
          <p:nvPr/>
        </p:nvSpPr>
        <p:spPr>
          <a:xfrm rot="0">
            <a:off x="465754" y="9402251"/>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18</a:t>
            </a:r>
          </a:p>
        </p:txBody>
      </p:sp>
    </p:spTree>
  </p:cSld>
  <p:clrMapOvr>
    <a:masterClrMapping/>
  </p:clrMapOvr>
  <p:transition>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sp>
        <p:nvSpPr>
          <p:cNvPr name="TextBox 2" id="2"/>
          <p:cNvSpPr txBox="true"/>
          <p:nvPr/>
        </p:nvSpPr>
        <p:spPr>
          <a:xfrm rot="0">
            <a:off x="608903" y="2648309"/>
            <a:ext cx="16197139" cy="3195192"/>
          </a:xfrm>
          <a:prstGeom prst="rect">
            <a:avLst/>
          </a:prstGeom>
        </p:spPr>
        <p:txBody>
          <a:bodyPr anchor="t" rtlCol="false" tIns="0" lIns="0" bIns="0" rIns="0">
            <a:spAutoFit/>
          </a:bodyPr>
          <a:lstStyle/>
          <a:p>
            <a:pPr algn="ctr">
              <a:lnSpc>
                <a:spcPts val="12880"/>
              </a:lnSpc>
            </a:pPr>
            <a:r>
              <a:rPr lang="en-US" sz="9200">
                <a:solidFill>
                  <a:srgbClr val="FFEDD9"/>
                </a:solidFill>
                <a:latin typeface="Open Sans Light Bold"/>
              </a:rPr>
              <a:t>3.Extraction des features images</a:t>
            </a:r>
          </a:p>
        </p:txBody>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7406057" y="544876"/>
            <a:ext cx="15427518" cy="7573509"/>
          </a:xfrm>
          <a:prstGeom prst="rect">
            <a:avLst/>
          </a:prstGeom>
        </p:spPr>
      </p:pic>
      <p:sp>
        <p:nvSpPr>
          <p:cNvPr name="TextBox 4" id="4"/>
          <p:cNvSpPr txBox="true"/>
          <p:nvPr/>
        </p:nvSpPr>
        <p:spPr>
          <a:xfrm rot="0">
            <a:off x="775692"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19</a:t>
            </a:r>
          </a:p>
        </p:txBody>
      </p:sp>
    </p:spTree>
  </p:cSld>
  <p:clrMapOvr>
    <a:masterClrMapping/>
  </p:clrMapOvr>
  <p:transition>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sp>
        <p:nvSpPr>
          <p:cNvPr name="TextBox 2" id="2"/>
          <p:cNvSpPr txBox="true"/>
          <p:nvPr/>
        </p:nvSpPr>
        <p:spPr>
          <a:xfrm rot="0">
            <a:off x="1290422" y="1196241"/>
            <a:ext cx="6060464" cy="1411605"/>
          </a:xfrm>
          <a:prstGeom prst="rect">
            <a:avLst/>
          </a:prstGeom>
        </p:spPr>
        <p:txBody>
          <a:bodyPr anchor="t" rtlCol="false" tIns="0" lIns="0" bIns="0" rIns="0">
            <a:spAutoFit/>
          </a:bodyPr>
          <a:lstStyle/>
          <a:p>
            <a:pPr>
              <a:lnSpc>
                <a:spcPts val="10890"/>
              </a:lnSpc>
            </a:pPr>
            <a:r>
              <a:rPr lang="en-US" sz="9900">
                <a:solidFill>
                  <a:srgbClr val="FFEDD9"/>
                </a:solidFill>
                <a:latin typeface="Fira Sans Light Bold"/>
              </a:rPr>
              <a:t>SOMMAIRE</a:t>
            </a:r>
          </a:p>
        </p:txBody>
      </p:sp>
      <p:grpSp>
        <p:nvGrpSpPr>
          <p:cNvPr name="Group 3" id="3"/>
          <p:cNvGrpSpPr/>
          <p:nvPr/>
        </p:nvGrpSpPr>
        <p:grpSpPr>
          <a:xfrm rot="0">
            <a:off x="1290422" y="3448919"/>
            <a:ext cx="6485323" cy="2054225"/>
            <a:chOff x="0" y="0"/>
            <a:chExt cx="8647097" cy="2738967"/>
          </a:xfrm>
        </p:grpSpPr>
        <p:sp>
          <p:nvSpPr>
            <p:cNvPr name="TextBox 4" id="4"/>
            <p:cNvSpPr txBox="true"/>
            <p:nvPr/>
          </p:nvSpPr>
          <p:spPr>
            <a:xfrm rot="0">
              <a:off x="0" y="1621367"/>
              <a:ext cx="8647097" cy="2209800"/>
            </a:xfrm>
            <a:prstGeom prst="rect">
              <a:avLst/>
            </a:prstGeom>
          </p:spPr>
          <p:txBody>
            <a:bodyPr anchor="t" rtlCol="false" tIns="0" lIns="0" bIns="0" rIns="0">
              <a:spAutoFit/>
            </a:bodyPr>
            <a:lstStyle/>
            <a:p>
              <a:pPr>
                <a:lnSpc>
                  <a:spcPts val="6599"/>
                </a:lnSpc>
              </a:pPr>
              <a:r>
                <a:rPr lang="en-US" sz="5499">
                  <a:solidFill>
                    <a:srgbClr val="000000"/>
                  </a:solidFill>
                  <a:latin typeface="Fira Sans Light"/>
                </a:rPr>
                <a:t>Présentation des données </a:t>
              </a:r>
            </a:p>
          </p:txBody>
        </p:sp>
        <p:sp>
          <p:nvSpPr>
            <p:cNvPr name="TextBox 5" id="5"/>
            <p:cNvSpPr txBox="true"/>
            <p:nvPr/>
          </p:nvSpPr>
          <p:spPr>
            <a:xfrm rot="0">
              <a:off x="0" y="-57150"/>
              <a:ext cx="8647097" cy="1170517"/>
            </a:xfrm>
            <a:prstGeom prst="rect">
              <a:avLst/>
            </a:prstGeom>
          </p:spPr>
          <p:txBody>
            <a:bodyPr anchor="t" rtlCol="false" tIns="0" lIns="0" bIns="0" rIns="0">
              <a:spAutoFit/>
            </a:bodyPr>
            <a:lstStyle/>
            <a:p>
              <a:pPr>
                <a:lnSpc>
                  <a:spcPts val="7149"/>
                </a:lnSpc>
              </a:pPr>
              <a:r>
                <a:rPr lang="en-US" sz="5499">
                  <a:solidFill>
                    <a:srgbClr val="FFEDD9"/>
                  </a:solidFill>
                  <a:latin typeface="Fira Sans Light"/>
                </a:rPr>
                <a:t>01</a:t>
              </a:r>
            </a:p>
          </p:txBody>
        </p:sp>
      </p:grpSp>
      <p:grpSp>
        <p:nvGrpSpPr>
          <p:cNvPr name="Group 6" id="6"/>
          <p:cNvGrpSpPr/>
          <p:nvPr/>
        </p:nvGrpSpPr>
        <p:grpSpPr>
          <a:xfrm rot="0">
            <a:off x="9144000" y="1323559"/>
            <a:ext cx="6485323" cy="2568575"/>
            <a:chOff x="0" y="0"/>
            <a:chExt cx="8647097" cy="3424767"/>
          </a:xfrm>
        </p:grpSpPr>
        <p:sp>
          <p:nvSpPr>
            <p:cNvPr name="TextBox 7" id="7"/>
            <p:cNvSpPr txBox="true"/>
            <p:nvPr/>
          </p:nvSpPr>
          <p:spPr>
            <a:xfrm rot="0">
              <a:off x="0" y="-57150"/>
              <a:ext cx="8647097" cy="1170517"/>
            </a:xfrm>
            <a:prstGeom prst="rect">
              <a:avLst/>
            </a:prstGeom>
          </p:spPr>
          <p:txBody>
            <a:bodyPr anchor="t" rtlCol="false" tIns="0" lIns="0" bIns="0" rIns="0">
              <a:spAutoFit/>
            </a:bodyPr>
            <a:lstStyle/>
            <a:p>
              <a:pPr>
                <a:lnSpc>
                  <a:spcPts val="7149"/>
                </a:lnSpc>
              </a:pPr>
              <a:r>
                <a:rPr lang="en-US" sz="5499">
                  <a:solidFill>
                    <a:srgbClr val="FFEDD9"/>
                  </a:solidFill>
                  <a:latin typeface="Fira Sans Light"/>
                </a:rPr>
                <a:t>02</a:t>
              </a:r>
            </a:p>
          </p:txBody>
        </p:sp>
        <p:sp>
          <p:nvSpPr>
            <p:cNvPr name="TextBox 8" id="8"/>
            <p:cNvSpPr txBox="true"/>
            <p:nvPr/>
          </p:nvSpPr>
          <p:spPr>
            <a:xfrm rot="0">
              <a:off x="0" y="1621367"/>
              <a:ext cx="8647097" cy="1778000"/>
            </a:xfrm>
            <a:prstGeom prst="rect">
              <a:avLst/>
            </a:prstGeom>
          </p:spPr>
          <p:txBody>
            <a:bodyPr anchor="t" rtlCol="false" tIns="0" lIns="0" bIns="0" rIns="0">
              <a:spAutoFit/>
            </a:bodyPr>
            <a:lstStyle/>
            <a:p>
              <a:pPr>
                <a:lnSpc>
                  <a:spcPts val="5280"/>
                </a:lnSpc>
              </a:pPr>
              <a:r>
                <a:rPr lang="en-US" sz="4400">
                  <a:solidFill>
                    <a:srgbClr val="000000"/>
                  </a:solidFill>
                  <a:latin typeface="Fira Sans Light"/>
                </a:rPr>
                <a:t>Extraction des features texte</a:t>
              </a: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664" y="6331819"/>
            <a:ext cx="7681979" cy="8399779"/>
          </a:xfrm>
          <a:prstGeom prst="rect">
            <a:avLst/>
          </a:prstGeom>
        </p:spPr>
      </p:pic>
      <p:sp>
        <p:nvSpPr>
          <p:cNvPr name="AutoShape 10" id="10"/>
          <p:cNvSpPr/>
          <p:nvPr/>
        </p:nvSpPr>
        <p:spPr>
          <a:xfrm rot="0">
            <a:off x="10217362" y="4581311"/>
            <a:ext cx="6485323" cy="0"/>
          </a:xfrm>
          <a:prstGeom prst="line">
            <a:avLst/>
          </a:prstGeom>
          <a:ln cap="rnd" w="76200">
            <a:solidFill>
              <a:srgbClr val="FFEDD9"/>
            </a:solidFill>
            <a:prstDash val="sysDot"/>
            <a:headEnd type="none" len="sm" w="sm"/>
            <a:tailEnd type="none" len="sm" w="sm"/>
          </a:ln>
        </p:spPr>
      </p:sp>
      <p:grpSp>
        <p:nvGrpSpPr>
          <p:cNvPr name="Group 11" id="11"/>
          <p:cNvGrpSpPr/>
          <p:nvPr/>
        </p:nvGrpSpPr>
        <p:grpSpPr>
          <a:xfrm rot="0">
            <a:off x="9144000" y="4063584"/>
            <a:ext cx="6485323" cy="2568575"/>
            <a:chOff x="0" y="0"/>
            <a:chExt cx="8647097" cy="3424767"/>
          </a:xfrm>
        </p:grpSpPr>
        <p:sp>
          <p:nvSpPr>
            <p:cNvPr name="TextBox 12" id="12"/>
            <p:cNvSpPr txBox="true"/>
            <p:nvPr/>
          </p:nvSpPr>
          <p:spPr>
            <a:xfrm rot="0">
              <a:off x="0" y="-57150"/>
              <a:ext cx="8647097" cy="1170517"/>
            </a:xfrm>
            <a:prstGeom prst="rect">
              <a:avLst/>
            </a:prstGeom>
          </p:spPr>
          <p:txBody>
            <a:bodyPr anchor="t" rtlCol="false" tIns="0" lIns="0" bIns="0" rIns="0">
              <a:spAutoFit/>
            </a:bodyPr>
            <a:lstStyle/>
            <a:p>
              <a:pPr>
                <a:lnSpc>
                  <a:spcPts val="7149"/>
                </a:lnSpc>
              </a:pPr>
              <a:r>
                <a:rPr lang="en-US" sz="5499">
                  <a:solidFill>
                    <a:srgbClr val="FFEDD9"/>
                  </a:solidFill>
                  <a:latin typeface="Fira Sans Light"/>
                </a:rPr>
                <a:t>03</a:t>
              </a:r>
            </a:p>
          </p:txBody>
        </p:sp>
        <p:sp>
          <p:nvSpPr>
            <p:cNvPr name="TextBox 13" id="13"/>
            <p:cNvSpPr txBox="true"/>
            <p:nvPr/>
          </p:nvSpPr>
          <p:spPr>
            <a:xfrm rot="0">
              <a:off x="0" y="1621367"/>
              <a:ext cx="8647097" cy="1778000"/>
            </a:xfrm>
            <a:prstGeom prst="rect">
              <a:avLst/>
            </a:prstGeom>
          </p:spPr>
          <p:txBody>
            <a:bodyPr anchor="t" rtlCol="false" tIns="0" lIns="0" bIns="0" rIns="0">
              <a:spAutoFit/>
            </a:bodyPr>
            <a:lstStyle/>
            <a:p>
              <a:pPr>
                <a:lnSpc>
                  <a:spcPts val="5280"/>
                </a:lnSpc>
              </a:pPr>
              <a:r>
                <a:rPr lang="en-US" sz="4400">
                  <a:solidFill>
                    <a:srgbClr val="000000"/>
                  </a:solidFill>
                  <a:latin typeface="Fira Sans Light"/>
                </a:rPr>
                <a:t>Extraction des features images</a:t>
              </a:r>
            </a:p>
          </p:txBody>
        </p:sp>
      </p:grpSp>
      <p:sp>
        <p:nvSpPr>
          <p:cNvPr name="AutoShape 14" id="14"/>
          <p:cNvSpPr/>
          <p:nvPr/>
        </p:nvSpPr>
        <p:spPr>
          <a:xfrm rot="0">
            <a:off x="10217362" y="7165710"/>
            <a:ext cx="6485323" cy="0"/>
          </a:xfrm>
          <a:prstGeom prst="line">
            <a:avLst/>
          </a:prstGeom>
          <a:ln cap="rnd" w="76200">
            <a:solidFill>
              <a:srgbClr val="FFEDD9"/>
            </a:solidFill>
            <a:prstDash val="sysDot"/>
            <a:headEnd type="none" len="sm" w="sm"/>
            <a:tailEnd type="none" len="sm" w="sm"/>
          </a:ln>
        </p:spPr>
      </p:sp>
      <p:grpSp>
        <p:nvGrpSpPr>
          <p:cNvPr name="Group 15" id="15"/>
          <p:cNvGrpSpPr/>
          <p:nvPr/>
        </p:nvGrpSpPr>
        <p:grpSpPr>
          <a:xfrm rot="0">
            <a:off x="9144000" y="6632159"/>
            <a:ext cx="6485323" cy="1844675"/>
            <a:chOff x="0" y="0"/>
            <a:chExt cx="8647097" cy="2459567"/>
          </a:xfrm>
        </p:grpSpPr>
        <p:sp>
          <p:nvSpPr>
            <p:cNvPr name="TextBox 16" id="16"/>
            <p:cNvSpPr txBox="true"/>
            <p:nvPr/>
          </p:nvSpPr>
          <p:spPr>
            <a:xfrm rot="0">
              <a:off x="0" y="-57150"/>
              <a:ext cx="8647097" cy="1170517"/>
            </a:xfrm>
            <a:prstGeom prst="rect">
              <a:avLst/>
            </a:prstGeom>
          </p:spPr>
          <p:txBody>
            <a:bodyPr anchor="t" rtlCol="false" tIns="0" lIns="0" bIns="0" rIns="0">
              <a:spAutoFit/>
            </a:bodyPr>
            <a:lstStyle/>
            <a:p>
              <a:pPr>
                <a:lnSpc>
                  <a:spcPts val="7149"/>
                </a:lnSpc>
              </a:pPr>
              <a:r>
                <a:rPr lang="en-US" sz="5499">
                  <a:solidFill>
                    <a:srgbClr val="FFEDD9"/>
                  </a:solidFill>
                  <a:latin typeface="Fira Sans Light"/>
                </a:rPr>
                <a:t>04</a:t>
              </a:r>
            </a:p>
          </p:txBody>
        </p:sp>
        <p:sp>
          <p:nvSpPr>
            <p:cNvPr name="TextBox 17" id="17"/>
            <p:cNvSpPr txBox="true"/>
            <p:nvPr/>
          </p:nvSpPr>
          <p:spPr>
            <a:xfrm rot="0">
              <a:off x="0" y="1611842"/>
              <a:ext cx="8647097" cy="822325"/>
            </a:xfrm>
            <a:prstGeom prst="rect">
              <a:avLst/>
            </a:prstGeom>
          </p:spPr>
          <p:txBody>
            <a:bodyPr anchor="t" rtlCol="false" tIns="0" lIns="0" bIns="0" rIns="0">
              <a:spAutoFit/>
            </a:bodyPr>
            <a:lstStyle/>
            <a:p>
              <a:pPr>
                <a:lnSpc>
                  <a:spcPts val="4800"/>
                </a:lnSpc>
              </a:pPr>
              <a:r>
                <a:rPr lang="en-US" sz="4000">
                  <a:solidFill>
                    <a:srgbClr val="000000"/>
                  </a:solidFill>
                  <a:latin typeface="Fira Sans Light"/>
                </a:rPr>
                <a:t>Conclusion</a:t>
              </a:r>
            </a:p>
          </p:txBody>
        </p:sp>
      </p:grpSp>
      <p:sp>
        <p:nvSpPr>
          <p:cNvPr name="AutoShape 18" id="18"/>
          <p:cNvSpPr/>
          <p:nvPr/>
        </p:nvSpPr>
        <p:spPr>
          <a:xfrm rot="0">
            <a:off x="10217362" y="1622211"/>
            <a:ext cx="6485323" cy="0"/>
          </a:xfrm>
          <a:prstGeom prst="line">
            <a:avLst/>
          </a:prstGeom>
          <a:ln cap="rnd" w="76200">
            <a:solidFill>
              <a:srgbClr val="FFEDD9"/>
            </a:solidFill>
            <a:prstDash val="sysDot"/>
            <a:headEnd type="none" len="sm" w="sm"/>
            <a:tailEnd type="none" len="sm" w="sm"/>
          </a:ln>
        </p:spPr>
      </p:sp>
      <p:sp>
        <p:nvSpPr>
          <p:cNvPr name="AutoShape 19" id="19"/>
          <p:cNvSpPr/>
          <p:nvPr/>
        </p:nvSpPr>
        <p:spPr>
          <a:xfrm rot="3010">
            <a:off x="2125345" y="3846890"/>
            <a:ext cx="5437967" cy="0"/>
          </a:xfrm>
          <a:prstGeom prst="line">
            <a:avLst/>
          </a:prstGeom>
          <a:ln cap="rnd" w="76200">
            <a:solidFill>
              <a:srgbClr val="FFEDD9"/>
            </a:solidFill>
            <a:prstDash val="sysDot"/>
            <a:headEnd type="none" len="sm" w="sm"/>
            <a:tailEnd type="none" len="sm" w="sm"/>
          </a:ln>
        </p:spPr>
      </p:sp>
      <p:sp>
        <p:nvSpPr>
          <p:cNvPr name="TextBox 20" id="20"/>
          <p:cNvSpPr txBox="true"/>
          <p:nvPr/>
        </p:nvSpPr>
        <p:spPr>
          <a:xfrm rot="0">
            <a:off x="317444" y="9191625"/>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a:t>
            </a:r>
          </a:p>
        </p:txBody>
      </p:sp>
    </p:spTree>
  </p:cSld>
  <p:clrMapOvr>
    <a:masterClrMapping/>
  </p:clrMapOvr>
  <p:transition>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13873546" y="4022623"/>
            <a:ext cx="7652202" cy="7554811"/>
          </a:xfrm>
          <a:prstGeom prst="rect">
            <a:avLst/>
          </a:prstGeom>
        </p:spPr>
      </p:pic>
      <p:grpSp>
        <p:nvGrpSpPr>
          <p:cNvPr name="Group 3" id="3"/>
          <p:cNvGrpSpPr/>
          <p:nvPr/>
        </p:nvGrpSpPr>
        <p:grpSpPr>
          <a:xfrm rot="0">
            <a:off x="2344596" y="418176"/>
            <a:ext cx="14608844" cy="920255"/>
            <a:chOff x="0" y="0"/>
            <a:chExt cx="2731898" cy="172090"/>
          </a:xfrm>
        </p:grpSpPr>
        <p:sp>
          <p:nvSpPr>
            <p:cNvPr name="Freeform 4" id="4"/>
            <p:cNvSpPr/>
            <p:nvPr/>
          </p:nvSpPr>
          <p:spPr>
            <a:xfrm>
              <a:off x="0" y="0"/>
              <a:ext cx="2731898" cy="172090"/>
            </a:xfrm>
            <a:custGeom>
              <a:avLst/>
              <a:gdLst/>
              <a:ahLst/>
              <a:cxnLst/>
              <a:rect r="r" b="b" t="t" l="l"/>
              <a:pathLst>
                <a:path h="172090" w="2731898">
                  <a:moveTo>
                    <a:pt x="2731898" y="0"/>
                  </a:moveTo>
                  <a:lnTo>
                    <a:pt x="0" y="0"/>
                  </a:lnTo>
                  <a:lnTo>
                    <a:pt x="101600" y="86045"/>
                  </a:lnTo>
                  <a:lnTo>
                    <a:pt x="0" y="172090"/>
                  </a:lnTo>
                  <a:lnTo>
                    <a:pt x="2731898" y="172090"/>
                  </a:lnTo>
                  <a:lnTo>
                    <a:pt x="2630298" y="86045"/>
                  </a:lnTo>
                  <a:lnTo>
                    <a:pt x="2731898" y="0"/>
                  </a:lnTo>
                  <a:close/>
                </a:path>
              </a:pathLst>
            </a:custGeom>
            <a:solidFill>
              <a:srgbClr val="7AC7CF"/>
            </a:solidFill>
          </p:spPr>
        </p:sp>
        <p:sp>
          <p:nvSpPr>
            <p:cNvPr name="TextBox 5" id="5"/>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4787194" y="1582548"/>
            <a:ext cx="9308833" cy="677573"/>
            <a:chOff x="0" y="0"/>
            <a:chExt cx="2113896" cy="153867"/>
          </a:xfrm>
        </p:grpSpPr>
        <p:sp>
          <p:nvSpPr>
            <p:cNvPr name="Freeform 7" id="7"/>
            <p:cNvSpPr/>
            <p:nvPr/>
          </p:nvSpPr>
          <p:spPr>
            <a:xfrm>
              <a:off x="0" y="0"/>
              <a:ext cx="2113896" cy="153867"/>
            </a:xfrm>
            <a:custGeom>
              <a:avLst/>
              <a:gdLst/>
              <a:ahLst/>
              <a:cxnLst/>
              <a:rect r="r" b="b" t="t" l="l"/>
              <a:pathLst>
                <a:path h="153867" w="2113896">
                  <a:moveTo>
                    <a:pt x="2113896" y="0"/>
                  </a:moveTo>
                  <a:lnTo>
                    <a:pt x="0" y="0"/>
                  </a:lnTo>
                  <a:lnTo>
                    <a:pt x="101600" y="76933"/>
                  </a:lnTo>
                  <a:lnTo>
                    <a:pt x="0" y="153867"/>
                  </a:lnTo>
                  <a:lnTo>
                    <a:pt x="2113896" y="153867"/>
                  </a:lnTo>
                  <a:lnTo>
                    <a:pt x="2012296" y="76933"/>
                  </a:lnTo>
                  <a:lnTo>
                    <a:pt x="2113896" y="0"/>
                  </a:lnTo>
                  <a:close/>
                </a:path>
              </a:pathLst>
            </a:custGeom>
            <a:solidFill>
              <a:srgbClr val="7AC7CF"/>
            </a:solidFill>
          </p:spPr>
        </p:sp>
        <p:sp>
          <p:nvSpPr>
            <p:cNvPr name="TextBox 8" id="8"/>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2046174" y="2810565"/>
            <a:ext cx="6633259" cy="1366431"/>
            <a:chOff x="0" y="0"/>
            <a:chExt cx="1333240" cy="274643"/>
          </a:xfrm>
        </p:grpSpPr>
        <p:sp>
          <p:nvSpPr>
            <p:cNvPr name="Freeform 10" id="10"/>
            <p:cNvSpPr/>
            <p:nvPr/>
          </p:nvSpPr>
          <p:spPr>
            <a:xfrm>
              <a:off x="0" y="0"/>
              <a:ext cx="1333240" cy="274643"/>
            </a:xfrm>
            <a:custGeom>
              <a:avLst/>
              <a:gdLst/>
              <a:ahLst/>
              <a:cxnLst/>
              <a:rect r="r" b="b" t="t" l="l"/>
              <a:pathLst>
                <a:path h="274643" w="1333240">
                  <a:moveTo>
                    <a:pt x="1333240" y="0"/>
                  </a:moveTo>
                  <a:lnTo>
                    <a:pt x="0" y="0"/>
                  </a:lnTo>
                  <a:lnTo>
                    <a:pt x="101600" y="137322"/>
                  </a:lnTo>
                  <a:lnTo>
                    <a:pt x="0" y="274643"/>
                  </a:lnTo>
                  <a:lnTo>
                    <a:pt x="1333240" y="274643"/>
                  </a:lnTo>
                  <a:lnTo>
                    <a:pt x="1231640" y="137322"/>
                  </a:lnTo>
                  <a:lnTo>
                    <a:pt x="1333240" y="0"/>
                  </a:lnTo>
                  <a:close/>
                </a:path>
              </a:pathLst>
            </a:custGeom>
            <a:solidFill>
              <a:srgbClr val="7AC7C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2890288" y="4516015"/>
            <a:ext cx="13695800" cy="815645"/>
            <a:chOff x="0" y="0"/>
            <a:chExt cx="2583631" cy="153867"/>
          </a:xfrm>
        </p:grpSpPr>
        <p:sp>
          <p:nvSpPr>
            <p:cNvPr name="Freeform 13" id="13"/>
            <p:cNvSpPr/>
            <p:nvPr/>
          </p:nvSpPr>
          <p:spPr>
            <a:xfrm>
              <a:off x="0" y="0"/>
              <a:ext cx="2583631" cy="153867"/>
            </a:xfrm>
            <a:custGeom>
              <a:avLst/>
              <a:gdLst/>
              <a:ahLst/>
              <a:cxnLst/>
              <a:rect r="r" b="b" t="t" l="l"/>
              <a:pathLst>
                <a:path h="153867" w="2583631">
                  <a:moveTo>
                    <a:pt x="2583631" y="0"/>
                  </a:moveTo>
                  <a:lnTo>
                    <a:pt x="0" y="0"/>
                  </a:lnTo>
                  <a:lnTo>
                    <a:pt x="101600" y="76933"/>
                  </a:lnTo>
                  <a:lnTo>
                    <a:pt x="0" y="153867"/>
                  </a:lnTo>
                  <a:lnTo>
                    <a:pt x="2583631" y="153867"/>
                  </a:lnTo>
                  <a:lnTo>
                    <a:pt x="2482031" y="76933"/>
                  </a:lnTo>
                  <a:lnTo>
                    <a:pt x="2583631" y="0"/>
                  </a:lnTo>
                  <a:close/>
                </a:path>
              </a:pathLst>
            </a:custGeom>
            <a:solidFill>
              <a:srgbClr val="7AC7CF"/>
            </a:solidFill>
          </p:spPr>
        </p:sp>
        <p:sp>
          <p:nvSpPr>
            <p:cNvPr name="TextBox 14" id="14"/>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8047835" y="5645985"/>
            <a:ext cx="2539737" cy="1209430"/>
            <a:chOff x="0" y="0"/>
            <a:chExt cx="576736" cy="274643"/>
          </a:xfrm>
        </p:grpSpPr>
        <p:sp>
          <p:nvSpPr>
            <p:cNvPr name="Freeform 16" id="16"/>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17" id="17"/>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4994601" y="7489482"/>
            <a:ext cx="9308833" cy="677573"/>
            <a:chOff x="0" y="0"/>
            <a:chExt cx="2113896" cy="153867"/>
          </a:xfrm>
        </p:grpSpPr>
        <p:sp>
          <p:nvSpPr>
            <p:cNvPr name="Freeform 19" id="19"/>
            <p:cNvSpPr/>
            <p:nvPr/>
          </p:nvSpPr>
          <p:spPr>
            <a:xfrm>
              <a:off x="0" y="0"/>
              <a:ext cx="2113896" cy="153867"/>
            </a:xfrm>
            <a:custGeom>
              <a:avLst/>
              <a:gdLst/>
              <a:ahLst/>
              <a:cxnLst/>
              <a:rect r="r" b="b" t="t" l="l"/>
              <a:pathLst>
                <a:path h="153867" w="2113896">
                  <a:moveTo>
                    <a:pt x="2113896" y="0"/>
                  </a:moveTo>
                  <a:lnTo>
                    <a:pt x="0" y="0"/>
                  </a:lnTo>
                  <a:lnTo>
                    <a:pt x="101600" y="76933"/>
                  </a:lnTo>
                  <a:lnTo>
                    <a:pt x="0" y="153867"/>
                  </a:lnTo>
                  <a:lnTo>
                    <a:pt x="2113896" y="153867"/>
                  </a:lnTo>
                  <a:lnTo>
                    <a:pt x="2012296" y="76933"/>
                  </a:lnTo>
                  <a:lnTo>
                    <a:pt x="2113896" y="0"/>
                  </a:lnTo>
                  <a:close/>
                </a:path>
              </a:pathLst>
            </a:custGeom>
            <a:solidFill>
              <a:srgbClr val="7AC7CF"/>
            </a:solidFill>
          </p:spPr>
        </p:sp>
        <p:sp>
          <p:nvSpPr>
            <p:cNvPr name="TextBox 20" id="20"/>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12826159" y="8614730"/>
            <a:ext cx="2539737" cy="1209430"/>
            <a:chOff x="0" y="0"/>
            <a:chExt cx="576736" cy="274643"/>
          </a:xfrm>
        </p:grpSpPr>
        <p:sp>
          <p:nvSpPr>
            <p:cNvPr name="Freeform 22" id="22"/>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23" id="23"/>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3269512" y="8709980"/>
            <a:ext cx="2539737" cy="1209430"/>
            <a:chOff x="0" y="0"/>
            <a:chExt cx="576736" cy="274643"/>
          </a:xfrm>
        </p:grpSpPr>
        <p:sp>
          <p:nvSpPr>
            <p:cNvPr name="Freeform 25" id="25"/>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26" id="26"/>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4255397" y="572983"/>
            <a:ext cx="9308833"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Pré-traitement des données  visuelles</a:t>
            </a:r>
          </a:p>
        </p:txBody>
      </p:sp>
      <p:sp>
        <p:nvSpPr>
          <p:cNvPr name="TextBox 28" id="28"/>
          <p:cNvSpPr txBox="true"/>
          <p:nvPr/>
        </p:nvSpPr>
        <p:spPr>
          <a:xfrm rot="0">
            <a:off x="4489583" y="4616676"/>
            <a:ext cx="9308833"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Réduction de dimension</a:t>
            </a:r>
          </a:p>
        </p:txBody>
      </p:sp>
      <p:sp>
        <p:nvSpPr>
          <p:cNvPr name="TextBox 29" id="29"/>
          <p:cNvSpPr txBox="true"/>
          <p:nvPr/>
        </p:nvSpPr>
        <p:spPr>
          <a:xfrm rot="0">
            <a:off x="6513262" y="7561946"/>
            <a:ext cx="6271511" cy="923755"/>
          </a:xfrm>
          <a:prstGeom prst="rect">
            <a:avLst/>
          </a:prstGeom>
        </p:spPr>
        <p:txBody>
          <a:bodyPr anchor="t" rtlCol="false" tIns="0" lIns="0" bIns="0" rIns="0">
            <a:spAutoFit/>
          </a:bodyPr>
          <a:lstStyle/>
          <a:p>
            <a:pPr algn="ctr">
              <a:lnSpc>
                <a:spcPts val="3600"/>
              </a:lnSpc>
            </a:pPr>
            <a:r>
              <a:rPr lang="en-US" sz="3000">
                <a:solidFill>
                  <a:srgbClr val="FFEDD9"/>
                </a:solidFill>
                <a:latin typeface="Fira Sans Light Bold"/>
              </a:rPr>
              <a:t>Segmentation k-means  +calcul ARI  </a:t>
            </a:r>
          </a:p>
          <a:p>
            <a:pPr algn="ctr">
              <a:lnSpc>
                <a:spcPts val="3600"/>
              </a:lnSpc>
              <a:spcBef>
                <a:spcPct val="0"/>
              </a:spcBef>
            </a:pPr>
          </a:p>
        </p:txBody>
      </p:sp>
      <p:sp>
        <p:nvSpPr>
          <p:cNvPr name="TextBox 30" id="30"/>
          <p:cNvSpPr txBox="true"/>
          <p:nvPr/>
        </p:nvSpPr>
        <p:spPr>
          <a:xfrm rot="0">
            <a:off x="4025016" y="1639160"/>
            <a:ext cx="9308833" cy="923755"/>
          </a:xfrm>
          <a:prstGeom prst="rect">
            <a:avLst/>
          </a:prstGeom>
        </p:spPr>
        <p:txBody>
          <a:bodyPr anchor="t" rtlCol="false" tIns="0" lIns="0" bIns="0" rIns="0">
            <a:spAutoFit/>
          </a:bodyPr>
          <a:lstStyle/>
          <a:p>
            <a:pPr algn="ctr">
              <a:lnSpc>
                <a:spcPts val="3600"/>
              </a:lnSpc>
            </a:pPr>
            <a:r>
              <a:rPr lang="en-US" sz="3000">
                <a:solidFill>
                  <a:srgbClr val="FFEDD9"/>
                </a:solidFill>
                <a:latin typeface="Fira Sans Light Bold"/>
              </a:rPr>
              <a:t>Extraction de features</a:t>
            </a:r>
          </a:p>
          <a:p>
            <a:pPr algn="ctr">
              <a:lnSpc>
                <a:spcPts val="3600"/>
              </a:lnSpc>
              <a:spcBef>
                <a:spcPct val="0"/>
              </a:spcBef>
            </a:pPr>
          </a:p>
        </p:txBody>
      </p:sp>
      <p:sp>
        <p:nvSpPr>
          <p:cNvPr name="TextBox 31" id="31"/>
          <p:cNvSpPr txBox="true"/>
          <p:nvPr/>
        </p:nvSpPr>
        <p:spPr>
          <a:xfrm rot="0">
            <a:off x="3192340" y="3072825"/>
            <a:ext cx="4134540" cy="92375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Bag of Visual Words(SIFT) + PCA</a:t>
            </a:r>
          </a:p>
        </p:txBody>
      </p:sp>
      <p:sp>
        <p:nvSpPr>
          <p:cNvPr name="TextBox 32" id="32"/>
          <p:cNvSpPr txBox="true"/>
          <p:nvPr/>
        </p:nvSpPr>
        <p:spPr>
          <a:xfrm rot="0">
            <a:off x="8047835" y="5927167"/>
            <a:ext cx="2539737" cy="580390"/>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Bold"/>
              </a:rPr>
              <a:t>T-SNE</a:t>
            </a:r>
          </a:p>
        </p:txBody>
      </p:sp>
      <p:grpSp>
        <p:nvGrpSpPr>
          <p:cNvPr name="Group 33" id="33"/>
          <p:cNvGrpSpPr/>
          <p:nvPr/>
        </p:nvGrpSpPr>
        <p:grpSpPr>
          <a:xfrm rot="0">
            <a:off x="10369695" y="2812571"/>
            <a:ext cx="6583745" cy="1366431"/>
            <a:chOff x="0" y="0"/>
            <a:chExt cx="1323288" cy="274643"/>
          </a:xfrm>
        </p:grpSpPr>
        <p:sp>
          <p:nvSpPr>
            <p:cNvPr name="Freeform 34" id="34"/>
            <p:cNvSpPr/>
            <p:nvPr/>
          </p:nvSpPr>
          <p:spPr>
            <a:xfrm>
              <a:off x="0" y="0"/>
              <a:ext cx="1323288" cy="274643"/>
            </a:xfrm>
            <a:custGeom>
              <a:avLst/>
              <a:gdLst/>
              <a:ahLst/>
              <a:cxnLst/>
              <a:rect r="r" b="b" t="t" l="l"/>
              <a:pathLst>
                <a:path h="274643" w="1323288">
                  <a:moveTo>
                    <a:pt x="1323288" y="0"/>
                  </a:moveTo>
                  <a:lnTo>
                    <a:pt x="0" y="0"/>
                  </a:lnTo>
                  <a:lnTo>
                    <a:pt x="101600" y="137322"/>
                  </a:lnTo>
                  <a:lnTo>
                    <a:pt x="0" y="274643"/>
                  </a:lnTo>
                  <a:lnTo>
                    <a:pt x="1323288" y="274643"/>
                  </a:lnTo>
                  <a:lnTo>
                    <a:pt x="1221688" y="137322"/>
                  </a:lnTo>
                  <a:lnTo>
                    <a:pt x="1323288" y="0"/>
                  </a:lnTo>
                  <a:close/>
                </a:path>
              </a:pathLst>
            </a:custGeom>
            <a:solidFill>
              <a:srgbClr val="7AC7CF"/>
            </a:solidFill>
          </p:spPr>
        </p:sp>
        <p:sp>
          <p:nvSpPr>
            <p:cNvPr name="TextBox 35" id="35"/>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10934003" y="3172254"/>
            <a:ext cx="5455129" cy="580390"/>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a:rPr>
              <a:t>VGG16+PCA</a:t>
            </a:r>
          </a:p>
        </p:txBody>
      </p:sp>
      <p:sp>
        <p:nvSpPr>
          <p:cNvPr name="TextBox 37" id="37"/>
          <p:cNvSpPr txBox="true"/>
          <p:nvPr/>
        </p:nvSpPr>
        <p:spPr>
          <a:xfrm rot="0">
            <a:off x="3719557" y="8843330"/>
            <a:ext cx="1540052" cy="530839"/>
          </a:xfrm>
          <a:prstGeom prst="rect">
            <a:avLst/>
          </a:prstGeom>
        </p:spPr>
        <p:txBody>
          <a:bodyPr anchor="t" rtlCol="false" tIns="0" lIns="0" bIns="0" rIns="0">
            <a:spAutoFit/>
          </a:bodyPr>
          <a:lstStyle/>
          <a:p>
            <a:pPr algn="ctr">
              <a:lnSpc>
                <a:spcPts val="4340"/>
              </a:lnSpc>
            </a:pPr>
            <a:r>
              <a:rPr lang="en-US" sz="3100">
                <a:solidFill>
                  <a:srgbClr val="000000"/>
                </a:solidFill>
                <a:latin typeface="Fira Sans Light Bold"/>
              </a:rPr>
              <a:t>K-Means</a:t>
            </a:r>
          </a:p>
        </p:txBody>
      </p:sp>
      <p:sp>
        <p:nvSpPr>
          <p:cNvPr name="TextBox 38" id="38"/>
          <p:cNvSpPr txBox="true"/>
          <p:nvPr/>
        </p:nvSpPr>
        <p:spPr>
          <a:xfrm rot="0">
            <a:off x="13279875" y="8939738"/>
            <a:ext cx="1466276" cy="455295"/>
          </a:xfrm>
          <a:prstGeom prst="rect">
            <a:avLst/>
          </a:prstGeom>
        </p:spPr>
        <p:txBody>
          <a:bodyPr anchor="t" rtlCol="false" tIns="0" lIns="0" bIns="0" rIns="0">
            <a:spAutoFit/>
          </a:bodyPr>
          <a:lstStyle/>
          <a:p>
            <a:pPr algn="ctr">
              <a:lnSpc>
                <a:spcPts val="3780"/>
              </a:lnSpc>
            </a:pPr>
            <a:r>
              <a:rPr lang="en-US" sz="2700">
                <a:solidFill>
                  <a:srgbClr val="000000"/>
                </a:solidFill>
                <a:latin typeface="Fira Sans Light Bold"/>
              </a:rPr>
              <a:t>Score ARI</a:t>
            </a:r>
          </a:p>
        </p:txBody>
      </p:sp>
      <p:sp>
        <p:nvSpPr>
          <p:cNvPr name="TextBox 39" id="39"/>
          <p:cNvSpPr txBox="true"/>
          <p:nvPr/>
        </p:nvSpPr>
        <p:spPr>
          <a:xfrm rot="0">
            <a:off x="522684" y="9339020"/>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20</a:t>
            </a:r>
          </a:p>
        </p:txBody>
      </p:sp>
    </p:spTree>
  </p:cSld>
  <p:clrMapOvr>
    <a:masterClrMapping/>
  </p:clrMapOvr>
  <p:transition>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614071" y="-2699960"/>
            <a:ext cx="6754461" cy="788737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825279" y="1243727"/>
            <a:ext cx="9125831" cy="26617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15977" y="4268565"/>
            <a:ext cx="8249735" cy="2409610"/>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8825279" y="3905428"/>
            <a:ext cx="9077347" cy="2647560"/>
          </a:xfrm>
          <a:prstGeom prst="rect">
            <a:avLst/>
          </a:prstGeom>
        </p:spPr>
      </p:pic>
      <p:pic>
        <p:nvPicPr>
          <p:cNvPr name="Picture 6" id="6"/>
          <p:cNvPicPr>
            <a:picLocks noChangeAspect="true"/>
          </p:cNvPicPr>
          <p:nvPr/>
        </p:nvPicPr>
        <p:blipFill>
          <a:blip r:embed="rId7"/>
          <a:srcRect l="0" t="0" r="2832" b="0"/>
          <a:stretch>
            <a:fillRect/>
          </a:stretch>
        </p:blipFill>
        <p:spPr>
          <a:xfrm flipH="false" flipV="false" rot="0">
            <a:off x="515977" y="6807513"/>
            <a:ext cx="8249735" cy="2476322"/>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8765712" y="6681693"/>
            <a:ext cx="9185398" cy="2679074"/>
          </a:xfrm>
          <a:prstGeom prst="rect">
            <a:avLst/>
          </a:prstGeom>
        </p:spPr>
      </p:pic>
      <p:sp>
        <p:nvSpPr>
          <p:cNvPr name="TextBox 8" id="8"/>
          <p:cNvSpPr txBox="true"/>
          <p:nvPr/>
        </p:nvSpPr>
        <p:spPr>
          <a:xfrm rot="0">
            <a:off x="853406" y="356653"/>
            <a:ext cx="12605105" cy="887074"/>
          </a:xfrm>
          <a:prstGeom prst="rect">
            <a:avLst/>
          </a:prstGeom>
        </p:spPr>
        <p:txBody>
          <a:bodyPr anchor="t" rtlCol="false" tIns="0" lIns="0" bIns="0" rIns="0">
            <a:spAutoFit/>
          </a:bodyPr>
          <a:lstStyle/>
          <a:p>
            <a:pPr algn="ctr">
              <a:lnSpc>
                <a:spcPts val="7279"/>
              </a:lnSpc>
            </a:pPr>
            <a:r>
              <a:rPr lang="en-US" sz="5199">
                <a:solidFill>
                  <a:srgbClr val="FFEDD9"/>
                </a:solidFill>
                <a:latin typeface="Open Sans Bold"/>
              </a:rPr>
              <a:t>Pré-traitement des données visuelles :</a:t>
            </a:r>
          </a:p>
        </p:txBody>
      </p:sp>
      <p:sp>
        <p:nvSpPr>
          <p:cNvPr name="TextBox 9" id="9"/>
          <p:cNvSpPr txBox="true"/>
          <p:nvPr/>
        </p:nvSpPr>
        <p:spPr>
          <a:xfrm rot="0">
            <a:off x="853406" y="1359993"/>
            <a:ext cx="6641337" cy="2782780"/>
          </a:xfrm>
          <a:prstGeom prst="rect">
            <a:avLst/>
          </a:prstGeom>
        </p:spPr>
        <p:txBody>
          <a:bodyPr anchor="t" rtlCol="false" tIns="0" lIns="0" bIns="0" rIns="0">
            <a:spAutoFit/>
          </a:bodyPr>
          <a:lstStyle/>
          <a:p>
            <a:pPr marL="436612" indent="-218306" lvl="1">
              <a:lnSpc>
                <a:spcPts val="2426"/>
              </a:lnSpc>
              <a:buFont typeface="Arial"/>
              <a:buChar char="•"/>
            </a:pPr>
            <a:r>
              <a:rPr lang="en-US" sz="2022">
                <a:solidFill>
                  <a:srgbClr val="000000"/>
                </a:solidFill>
                <a:latin typeface="Fira Sans Light Bold"/>
              </a:rPr>
              <a:t>Correction de l'exposition (étirement d'histogramme)</a:t>
            </a:r>
          </a:p>
          <a:p>
            <a:pPr>
              <a:lnSpc>
                <a:spcPts val="2426"/>
              </a:lnSpc>
            </a:pPr>
          </a:p>
          <a:p>
            <a:pPr marL="436612" indent="-218306" lvl="1">
              <a:lnSpc>
                <a:spcPts val="2426"/>
              </a:lnSpc>
              <a:buFont typeface="Arial"/>
              <a:buChar char="•"/>
            </a:pPr>
            <a:r>
              <a:rPr lang="en-US" sz="2022">
                <a:solidFill>
                  <a:srgbClr val="000000"/>
                </a:solidFill>
                <a:latin typeface="Fira Sans Light Bold"/>
              </a:rPr>
              <a:t>Correction du contraste (égalisation d'histogramme)</a:t>
            </a:r>
          </a:p>
          <a:p>
            <a:pPr>
              <a:lnSpc>
                <a:spcPts val="2426"/>
              </a:lnSpc>
            </a:pPr>
          </a:p>
          <a:p>
            <a:pPr marL="436612" indent="-218306" lvl="1">
              <a:lnSpc>
                <a:spcPts val="2426"/>
              </a:lnSpc>
              <a:buFont typeface="Arial"/>
              <a:buChar char="•"/>
            </a:pPr>
            <a:r>
              <a:rPr lang="en-US" sz="2022">
                <a:solidFill>
                  <a:srgbClr val="000000"/>
                </a:solidFill>
                <a:latin typeface="Fira Sans Light Bold"/>
              </a:rPr>
              <a:t>Réduction du bruit (filtre)</a:t>
            </a:r>
          </a:p>
          <a:p>
            <a:pPr>
              <a:lnSpc>
                <a:spcPts val="2426"/>
              </a:lnSpc>
            </a:pPr>
          </a:p>
          <a:p>
            <a:pPr marL="436612" indent="-218306" lvl="1">
              <a:lnSpc>
                <a:spcPts val="2426"/>
              </a:lnSpc>
              <a:buFont typeface="Arial"/>
              <a:buChar char="•"/>
            </a:pPr>
            <a:r>
              <a:rPr lang="en-US" sz="2022">
                <a:solidFill>
                  <a:srgbClr val="000000"/>
                </a:solidFill>
                <a:latin typeface="Fira Sans Light Bold"/>
              </a:rPr>
              <a:t>Conversion en niveau de gris</a:t>
            </a:r>
          </a:p>
          <a:p>
            <a:pPr>
              <a:lnSpc>
                <a:spcPts val="2426"/>
              </a:lnSpc>
            </a:pPr>
          </a:p>
          <a:p>
            <a:pPr marL="436612" indent="-218306" lvl="1">
              <a:lnSpc>
                <a:spcPts val="2426"/>
              </a:lnSpc>
              <a:buFont typeface="Arial"/>
              <a:buChar char="•"/>
            </a:pPr>
            <a:r>
              <a:rPr lang="en-US" sz="2022">
                <a:solidFill>
                  <a:srgbClr val="000000"/>
                </a:solidFill>
                <a:latin typeface="Fira Sans Light Bold"/>
              </a:rPr>
              <a:t>Redimensionnement (en 224 * 224)</a:t>
            </a:r>
          </a:p>
        </p:txBody>
      </p:sp>
      <p:sp>
        <p:nvSpPr>
          <p:cNvPr name="TextBox 10" id="10"/>
          <p:cNvSpPr txBox="true"/>
          <p:nvPr/>
        </p:nvSpPr>
        <p:spPr>
          <a:xfrm rot="0">
            <a:off x="515977" y="9350510"/>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21</a:t>
            </a:r>
          </a:p>
        </p:txBody>
      </p:sp>
    </p:spTree>
  </p:cSld>
  <p:clrMapOvr>
    <a:masterClrMapping/>
  </p:clrMapOvr>
  <p:transition>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05246" y="3487846"/>
            <a:ext cx="12352512" cy="5411970"/>
          </a:xfrm>
          <a:prstGeom prst="rect">
            <a:avLst/>
          </a:prstGeom>
        </p:spPr>
      </p:pic>
      <p:sp>
        <p:nvSpPr>
          <p:cNvPr name="TextBox 3" id="3"/>
          <p:cNvSpPr txBox="true"/>
          <p:nvPr/>
        </p:nvSpPr>
        <p:spPr>
          <a:xfrm rot="0">
            <a:off x="1928705" y="141605"/>
            <a:ext cx="13002320" cy="887095"/>
          </a:xfrm>
          <a:prstGeom prst="rect">
            <a:avLst/>
          </a:prstGeom>
        </p:spPr>
        <p:txBody>
          <a:bodyPr anchor="t" rtlCol="false" tIns="0" lIns="0" bIns="0" rIns="0">
            <a:spAutoFit/>
          </a:bodyPr>
          <a:lstStyle/>
          <a:p>
            <a:pPr algn="ctr">
              <a:lnSpc>
                <a:spcPts val="7279"/>
              </a:lnSpc>
            </a:pPr>
            <a:r>
              <a:rPr lang="en-US" sz="5199">
                <a:solidFill>
                  <a:srgbClr val="10A497"/>
                </a:solidFill>
                <a:latin typeface="Open Sans Bold"/>
              </a:rPr>
              <a:t>SIFT : Scale-Invariant FeatureTransform</a:t>
            </a:r>
          </a:p>
        </p:txBody>
      </p:sp>
      <p:sp>
        <p:nvSpPr>
          <p:cNvPr name="TextBox 4" id="4"/>
          <p:cNvSpPr txBox="true"/>
          <p:nvPr/>
        </p:nvSpPr>
        <p:spPr>
          <a:xfrm rot="0">
            <a:off x="1928705" y="2907456"/>
            <a:ext cx="1479252" cy="580390"/>
          </a:xfrm>
          <a:prstGeom prst="rect">
            <a:avLst/>
          </a:prstGeom>
        </p:spPr>
        <p:txBody>
          <a:bodyPr anchor="t" rtlCol="false" tIns="0" lIns="0" bIns="0" rIns="0">
            <a:spAutoFit/>
          </a:bodyPr>
          <a:lstStyle/>
          <a:p>
            <a:pPr algn="ctr">
              <a:lnSpc>
                <a:spcPts val="4759"/>
              </a:lnSpc>
            </a:pPr>
            <a:r>
              <a:rPr lang="en-US" sz="3399">
                <a:solidFill>
                  <a:srgbClr val="10A497"/>
                </a:solidFill>
                <a:latin typeface="Open Sans Extra Bold"/>
              </a:rPr>
              <a:t>Etapes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00000">
            <a:off x="-1426545" y="2683494"/>
            <a:ext cx="7652202" cy="7554811"/>
          </a:xfrm>
          <a:prstGeom prst="rect">
            <a:avLst/>
          </a:prstGeom>
        </p:spPr>
      </p:pic>
      <p:sp>
        <p:nvSpPr>
          <p:cNvPr name="TextBox 6" id="6"/>
          <p:cNvSpPr txBox="true"/>
          <p:nvPr/>
        </p:nvSpPr>
        <p:spPr>
          <a:xfrm rot="0">
            <a:off x="522684"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22</a:t>
            </a:r>
          </a:p>
        </p:txBody>
      </p:sp>
    </p:spTree>
  </p:cSld>
  <p:clrMapOvr>
    <a:masterClrMapping/>
  </p:clrMapOvr>
  <p:transition>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00363">
            <a:off x="-781811" y="-924752"/>
            <a:ext cx="9997523" cy="521688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677492" y="2494724"/>
            <a:ext cx="8746767" cy="386699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08428" y="6487772"/>
            <a:ext cx="7571997" cy="3517144"/>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163216" y="689293"/>
            <a:ext cx="5096084" cy="6462045"/>
          </a:xfrm>
          <a:prstGeom prst="rect">
            <a:avLst/>
          </a:prstGeom>
        </p:spPr>
      </p:pic>
      <p:sp>
        <p:nvSpPr>
          <p:cNvPr name="TextBox 6" id="6"/>
          <p:cNvSpPr txBox="true"/>
          <p:nvPr/>
        </p:nvSpPr>
        <p:spPr>
          <a:xfrm rot="0">
            <a:off x="7714754" y="132080"/>
            <a:ext cx="1531342" cy="1009651"/>
          </a:xfrm>
          <a:prstGeom prst="rect">
            <a:avLst/>
          </a:prstGeom>
        </p:spPr>
        <p:txBody>
          <a:bodyPr anchor="t" rtlCol="false" tIns="0" lIns="0" bIns="0" rIns="0">
            <a:spAutoFit/>
          </a:bodyPr>
          <a:lstStyle/>
          <a:p>
            <a:pPr algn="ctr">
              <a:lnSpc>
                <a:spcPts val="8399"/>
              </a:lnSpc>
            </a:pPr>
            <a:r>
              <a:rPr lang="en-US" sz="5999">
                <a:solidFill>
                  <a:srgbClr val="FFEDD9"/>
                </a:solidFill>
                <a:latin typeface="Open Sans Bold"/>
              </a:rPr>
              <a:t>SIFT</a:t>
            </a:r>
          </a:p>
        </p:txBody>
      </p:sp>
      <p:sp>
        <p:nvSpPr>
          <p:cNvPr name="TextBox 7" id="7"/>
          <p:cNvSpPr txBox="true"/>
          <p:nvPr/>
        </p:nvSpPr>
        <p:spPr>
          <a:xfrm rot="0">
            <a:off x="1028700" y="1132206"/>
            <a:ext cx="9234885" cy="9239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Dimensions dataset avant réduction PCA :  (1050, 598)</a:t>
            </a:r>
          </a:p>
          <a:p>
            <a:pPr algn="ctr">
              <a:lnSpc>
                <a:spcPts val="3600"/>
              </a:lnSpc>
              <a:spcBef>
                <a:spcPct val="0"/>
              </a:spcBef>
            </a:pPr>
            <a:r>
              <a:rPr lang="en-US" sz="3000">
                <a:solidFill>
                  <a:srgbClr val="000000"/>
                </a:solidFill>
                <a:latin typeface="Fira Sans Light Bold"/>
              </a:rPr>
              <a:t>Dimensions dataset après réduction PCA :  (1050, 479)</a:t>
            </a:r>
          </a:p>
        </p:txBody>
      </p:sp>
      <p:sp>
        <p:nvSpPr>
          <p:cNvPr name="TextBox 8" id="8"/>
          <p:cNvSpPr txBox="true"/>
          <p:nvPr/>
        </p:nvSpPr>
        <p:spPr>
          <a:xfrm rot="0">
            <a:off x="265941" y="89630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23</a:t>
            </a:r>
          </a:p>
        </p:txBody>
      </p:sp>
      <p:sp>
        <p:nvSpPr>
          <p:cNvPr name="TextBox 9" id="9"/>
          <p:cNvSpPr txBox="true"/>
          <p:nvPr/>
        </p:nvSpPr>
        <p:spPr>
          <a:xfrm rot="0">
            <a:off x="8657638" y="7465954"/>
            <a:ext cx="7011155" cy="1503629"/>
          </a:xfrm>
          <a:prstGeom prst="rect">
            <a:avLst/>
          </a:prstGeom>
        </p:spPr>
        <p:txBody>
          <a:bodyPr anchor="t" rtlCol="false" tIns="0" lIns="0" bIns="0" rIns="0">
            <a:spAutoFit/>
          </a:bodyPr>
          <a:lstStyle/>
          <a:p>
            <a:pPr algn="ctr">
              <a:lnSpc>
                <a:spcPts val="4017"/>
              </a:lnSpc>
              <a:spcBef>
                <a:spcPct val="0"/>
              </a:spcBef>
            </a:pPr>
            <a:r>
              <a:rPr lang="en-US" sz="2869">
                <a:solidFill>
                  <a:srgbClr val="000000"/>
                </a:solidFill>
                <a:latin typeface="Open Sans Extra Bold"/>
              </a:rPr>
              <a:t>=================================</a:t>
            </a:r>
          </a:p>
          <a:p>
            <a:pPr algn="ctr">
              <a:lnSpc>
                <a:spcPts val="4017"/>
              </a:lnSpc>
              <a:spcBef>
                <a:spcPct val="0"/>
              </a:spcBef>
            </a:pPr>
            <a:r>
              <a:rPr lang="en-US" sz="2869">
                <a:solidFill>
                  <a:srgbClr val="000000"/>
                </a:solidFill>
                <a:latin typeface="Open Sans Extra Bold"/>
              </a:rPr>
              <a:t>ARI :  0.04421930083650616</a:t>
            </a:r>
          </a:p>
          <a:p>
            <a:pPr algn="ctr">
              <a:lnSpc>
                <a:spcPts val="4017"/>
              </a:lnSpc>
              <a:spcBef>
                <a:spcPct val="0"/>
              </a:spcBef>
            </a:pPr>
            <a:r>
              <a:rPr lang="en-US" sz="2869">
                <a:solidFill>
                  <a:srgbClr val="000000"/>
                </a:solidFill>
                <a:latin typeface="Open Sans Extra Bold"/>
              </a:rPr>
              <a:t>==================================</a:t>
            </a:r>
          </a:p>
        </p:txBody>
      </p:sp>
      <p:sp>
        <p:nvSpPr>
          <p:cNvPr name="TextBox 10" id="10"/>
          <p:cNvSpPr txBox="true"/>
          <p:nvPr/>
        </p:nvSpPr>
        <p:spPr>
          <a:xfrm rot="0">
            <a:off x="8480425" y="9191625"/>
            <a:ext cx="822285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Extra Bold"/>
              </a:rPr>
              <a:t>Le score de silhouette est 0.38353902</a:t>
            </a:r>
          </a:p>
        </p:txBody>
      </p:sp>
    </p:spTree>
  </p:cSld>
  <p:clrMapOvr>
    <a:masterClrMapping/>
  </p:clrMapOvr>
  <p:transition>
    <p:fade/>
  </p:transition>
</p:sld>
</file>

<file path=ppt/slides/slide24.xml><?xml version="1.0" encoding="utf-8"?>
<p:sld xmlns:p="http://schemas.openxmlformats.org/presentationml/2006/main" xmlns:a="http://schemas.openxmlformats.org/drawingml/2006/main">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1028700" y="1969950"/>
            <a:ext cx="1479252" cy="580390"/>
          </a:xfrm>
          <a:prstGeom prst="rect">
            <a:avLst/>
          </a:prstGeom>
        </p:spPr>
        <p:txBody>
          <a:bodyPr anchor="t" rtlCol="false" tIns="0" lIns="0" bIns="0" rIns="0">
            <a:spAutoFit/>
          </a:bodyPr>
          <a:lstStyle/>
          <a:p>
            <a:pPr algn="ctr">
              <a:lnSpc>
                <a:spcPts val="4759"/>
              </a:lnSpc>
            </a:pPr>
            <a:r>
              <a:rPr lang="en-US" sz="3399">
                <a:solidFill>
                  <a:srgbClr val="10A497"/>
                </a:solidFill>
                <a:latin typeface="Open Sans Extra Bold"/>
              </a:rPr>
              <a:t>Etapes</a:t>
            </a:r>
          </a:p>
        </p:txBody>
      </p:sp>
      <p:sp>
        <p:nvSpPr>
          <p:cNvPr name="TextBox 3" id="3"/>
          <p:cNvSpPr txBox="true"/>
          <p:nvPr/>
        </p:nvSpPr>
        <p:spPr>
          <a:xfrm rot="0">
            <a:off x="3792663" y="528002"/>
            <a:ext cx="9427666" cy="920115"/>
          </a:xfrm>
          <a:prstGeom prst="rect">
            <a:avLst/>
          </a:prstGeom>
        </p:spPr>
        <p:txBody>
          <a:bodyPr anchor="t" rtlCol="false" tIns="0" lIns="0" bIns="0" rIns="0">
            <a:spAutoFit/>
          </a:bodyPr>
          <a:lstStyle/>
          <a:p>
            <a:pPr algn="ctr">
              <a:lnSpc>
                <a:spcPts val="7559"/>
              </a:lnSpc>
            </a:pPr>
            <a:r>
              <a:rPr lang="en-US" sz="5399">
                <a:solidFill>
                  <a:srgbClr val="10A497"/>
                </a:solidFill>
                <a:latin typeface="Open Sans Bold"/>
              </a:rPr>
              <a:t>VGG16 / Transfert Learning </a:t>
            </a:r>
          </a:p>
        </p:txBody>
      </p:sp>
      <p:sp>
        <p:nvSpPr>
          <p:cNvPr name="TextBox 4" id="4"/>
          <p:cNvSpPr txBox="true"/>
          <p:nvPr/>
        </p:nvSpPr>
        <p:spPr>
          <a:xfrm rot="0">
            <a:off x="2507952" y="2283958"/>
            <a:ext cx="15619668" cy="4181475"/>
          </a:xfrm>
          <a:prstGeom prst="rect">
            <a:avLst/>
          </a:prstGeom>
        </p:spPr>
        <p:txBody>
          <a:bodyPr anchor="t" rtlCol="false" tIns="0" lIns="0" bIns="0" rIns="0">
            <a:spAutoFit/>
          </a:bodyPr>
          <a:lstStyle/>
          <a:p>
            <a:pPr>
              <a:lnSpc>
                <a:spcPts val="5519"/>
              </a:lnSpc>
            </a:pPr>
          </a:p>
          <a:p>
            <a:pPr marL="993131" indent="-496566" lvl="1">
              <a:lnSpc>
                <a:spcPts val="5519"/>
              </a:lnSpc>
              <a:buFont typeface="Arial"/>
              <a:buChar char="•"/>
            </a:pPr>
            <a:r>
              <a:rPr lang="en-US" sz="4599">
                <a:solidFill>
                  <a:srgbClr val="10A497"/>
                </a:solidFill>
                <a:latin typeface="Fira Sans Light Bold"/>
              </a:rPr>
              <a:t>Chargement des images, extraction des features</a:t>
            </a:r>
          </a:p>
          <a:p>
            <a:pPr>
              <a:lnSpc>
                <a:spcPts val="5519"/>
              </a:lnSpc>
            </a:pPr>
          </a:p>
          <a:p>
            <a:pPr marL="993131" indent="-496566" lvl="1">
              <a:lnSpc>
                <a:spcPts val="5519"/>
              </a:lnSpc>
              <a:buFont typeface="Arial"/>
              <a:buChar char="•"/>
            </a:pPr>
            <a:r>
              <a:rPr lang="en-US" sz="4599">
                <a:solidFill>
                  <a:srgbClr val="10A497"/>
                </a:solidFill>
                <a:latin typeface="Fira Sans Light Bold"/>
              </a:rPr>
              <a:t>Réduction de dimension</a:t>
            </a:r>
          </a:p>
          <a:p>
            <a:pPr>
              <a:lnSpc>
                <a:spcPts val="5519"/>
              </a:lnSpc>
            </a:pPr>
          </a:p>
          <a:p>
            <a:pPr algn="just" marL="993131" indent="-496566" lvl="1">
              <a:lnSpc>
                <a:spcPts val="5519"/>
              </a:lnSpc>
              <a:buFont typeface="Arial"/>
              <a:buChar char="•"/>
            </a:pPr>
            <a:r>
              <a:rPr lang="en-US" sz="4599">
                <a:solidFill>
                  <a:srgbClr val="10A497"/>
                </a:solidFill>
                <a:latin typeface="Fira Sans Light Bold"/>
              </a:rPr>
              <a:t>Clustering</a:t>
            </a:r>
          </a:p>
        </p:txBody>
      </p:sp>
      <p:sp>
        <p:nvSpPr>
          <p:cNvPr name="TextBox 5" id="5"/>
          <p:cNvSpPr txBox="true"/>
          <p:nvPr/>
        </p:nvSpPr>
        <p:spPr>
          <a:xfrm rot="0">
            <a:off x="741719" y="7246483"/>
            <a:ext cx="16804562" cy="1198424"/>
          </a:xfrm>
          <a:prstGeom prst="rect">
            <a:avLst/>
          </a:prstGeom>
        </p:spPr>
        <p:txBody>
          <a:bodyPr anchor="t" rtlCol="false" tIns="0" lIns="0" bIns="0" rIns="0">
            <a:spAutoFit/>
          </a:bodyPr>
          <a:lstStyle/>
          <a:p>
            <a:pPr algn="just">
              <a:lnSpc>
                <a:spcPts val="4820"/>
              </a:lnSpc>
            </a:pPr>
            <a:r>
              <a:rPr lang="en-US" sz="3442">
                <a:solidFill>
                  <a:srgbClr val="000000"/>
                </a:solidFill>
                <a:latin typeface="Open Sans Bold"/>
              </a:rPr>
              <a:t>VGG-16 est constitué de plusieurs couches, dont 13 couches de convolution</a:t>
            </a:r>
          </a:p>
          <a:p>
            <a:pPr algn="just">
              <a:lnSpc>
                <a:spcPts val="4820"/>
              </a:lnSpc>
            </a:pPr>
            <a:r>
              <a:rPr lang="en-US" sz="3442">
                <a:solidFill>
                  <a:srgbClr val="000000"/>
                </a:solidFill>
                <a:latin typeface="Open Sans Bold"/>
              </a:rPr>
              <a:t>et 3 fully-connected. Il doit donc apprendre les poids de 16 couches.</a:t>
            </a:r>
          </a:p>
        </p:txBody>
      </p:sp>
      <p:sp>
        <p:nvSpPr>
          <p:cNvPr name="TextBox 6" id="6"/>
          <p:cNvSpPr txBox="true"/>
          <p:nvPr/>
        </p:nvSpPr>
        <p:spPr>
          <a:xfrm rot="0">
            <a:off x="364787" y="9163050"/>
            <a:ext cx="75386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24</a:t>
            </a:r>
          </a:p>
        </p:txBody>
      </p:sp>
    </p:spTree>
  </p:cSld>
  <p:clrMapOvr>
    <a:masterClrMapping/>
  </p:clrMapOvr>
  <p:transition>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0902" y="2754947"/>
            <a:ext cx="4795850" cy="35529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962360" y="2754947"/>
            <a:ext cx="4788270" cy="354729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50902" y="6588142"/>
            <a:ext cx="7963205" cy="369885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163216" y="377168"/>
            <a:ext cx="5096084" cy="6462045"/>
          </a:xfrm>
          <a:prstGeom prst="rect">
            <a:avLst/>
          </a:prstGeom>
        </p:spPr>
      </p:pic>
      <p:sp>
        <p:nvSpPr>
          <p:cNvPr name="TextBox 6" id="6"/>
          <p:cNvSpPr txBox="true"/>
          <p:nvPr/>
        </p:nvSpPr>
        <p:spPr>
          <a:xfrm rot="0">
            <a:off x="3654055" y="159703"/>
            <a:ext cx="3785394" cy="1566544"/>
          </a:xfrm>
          <a:prstGeom prst="rect">
            <a:avLst/>
          </a:prstGeom>
        </p:spPr>
        <p:txBody>
          <a:bodyPr anchor="t" rtlCol="false" tIns="0" lIns="0" bIns="0" rIns="0">
            <a:spAutoFit/>
          </a:bodyPr>
          <a:lstStyle/>
          <a:p>
            <a:pPr algn="ctr">
              <a:lnSpc>
                <a:spcPts val="12880"/>
              </a:lnSpc>
            </a:pPr>
            <a:r>
              <a:rPr lang="en-US" sz="9200">
                <a:solidFill>
                  <a:srgbClr val="FFEDD9"/>
                </a:solidFill>
                <a:latin typeface="Open Sans Light Bold"/>
              </a:rPr>
              <a:t>VGG16</a:t>
            </a:r>
          </a:p>
        </p:txBody>
      </p:sp>
      <p:sp>
        <p:nvSpPr>
          <p:cNvPr name="TextBox 7" id="7"/>
          <p:cNvSpPr txBox="true"/>
          <p:nvPr/>
        </p:nvSpPr>
        <p:spPr>
          <a:xfrm rot="0">
            <a:off x="750902" y="1726247"/>
            <a:ext cx="10711160" cy="1028700"/>
          </a:xfrm>
          <a:prstGeom prst="rect">
            <a:avLst/>
          </a:prstGeom>
        </p:spPr>
        <p:txBody>
          <a:bodyPr anchor="t" rtlCol="false" tIns="0" lIns="0" bIns="0" rIns="0">
            <a:spAutoFit/>
          </a:bodyPr>
          <a:lstStyle/>
          <a:p>
            <a:pPr algn="ctr">
              <a:lnSpc>
                <a:spcPts val="4079"/>
              </a:lnSpc>
              <a:spcBef>
                <a:spcPct val="0"/>
              </a:spcBef>
            </a:pPr>
            <a:r>
              <a:rPr lang="en-US" sz="3399">
                <a:solidFill>
                  <a:srgbClr val="000000"/>
                </a:solidFill>
                <a:latin typeface="Fira Sans Light Bold"/>
              </a:rPr>
              <a:t>Dimensions dataset avant réduction PCA :  (1050, 4096)</a:t>
            </a:r>
          </a:p>
          <a:p>
            <a:pPr algn="ctr">
              <a:lnSpc>
                <a:spcPts val="4079"/>
              </a:lnSpc>
              <a:spcBef>
                <a:spcPct val="0"/>
              </a:spcBef>
            </a:pPr>
            <a:r>
              <a:rPr lang="en-US" sz="3399">
                <a:solidFill>
                  <a:srgbClr val="000000"/>
                </a:solidFill>
                <a:latin typeface="Fira Sans Light Bold"/>
              </a:rPr>
              <a:t>Dimensions dataset après réduction PCA :  (1050, 803)</a:t>
            </a:r>
          </a:p>
        </p:txBody>
      </p:sp>
      <p:sp>
        <p:nvSpPr>
          <p:cNvPr name="TextBox 8" id="8"/>
          <p:cNvSpPr txBox="true"/>
          <p:nvPr/>
        </p:nvSpPr>
        <p:spPr>
          <a:xfrm rot="0">
            <a:off x="9144000" y="6839213"/>
            <a:ext cx="4798752" cy="1079719"/>
          </a:xfrm>
          <a:prstGeom prst="rect">
            <a:avLst/>
          </a:prstGeom>
        </p:spPr>
        <p:txBody>
          <a:bodyPr anchor="t" rtlCol="false" tIns="0" lIns="0" bIns="0" rIns="0">
            <a:spAutoFit/>
          </a:bodyPr>
          <a:lstStyle/>
          <a:p>
            <a:pPr algn="ctr">
              <a:lnSpc>
                <a:spcPts val="2833"/>
              </a:lnSpc>
              <a:spcBef>
                <a:spcPct val="0"/>
              </a:spcBef>
            </a:pPr>
            <a:r>
              <a:rPr lang="en-US" sz="2361">
                <a:solidFill>
                  <a:srgbClr val="000000"/>
                </a:solidFill>
                <a:latin typeface="Fira Sans Light Bold"/>
              </a:rPr>
              <a:t>===============================</a:t>
            </a:r>
          </a:p>
          <a:p>
            <a:pPr algn="ctr">
              <a:lnSpc>
                <a:spcPts val="2833"/>
              </a:lnSpc>
              <a:spcBef>
                <a:spcPct val="0"/>
              </a:spcBef>
            </a:pPr>
            <a:r>
              <a:rPr lang="en-US" sz="2361">
                <a:solidFill>
                  <a:srgbClr val="000000"/>
                </a:solidFill>
                <a:latin typeface="Fira Sans Light Bold"/>
              </a:rPr>
              <a:t>ARI :  0.5010543692140716</a:t>
            </a:r>
          </a:p>
          <a:p>
            <a:pPr algn="ctr">
              <a:lnSpc>
                <a:spcPts val="2833"/>
              </a:lnSpc>
              <a:spcBef>
                <a:spcPct val="0"/>
              </a:spcBef>
            </a:pPr>
            <a:r>
              <a:rPr lang="en-US" sz="2361">
                <a:solidFill>
                  <a:srgbClr val="000000"/>
                </a:solidFill>
                <a:latin typeface="Fira Sans Light Bold"/>
              </a:rPr>
              <a:t>================================</a:t>
            </a:r>
          </a:p>
        </p:txBody>
      </p:sp>
      <p:sp>
        <p:nvSpPr>
          <p:cNvPr name="TextBox 9" id="9"/>
          <p:cNvSpPr txBox="true"/>
          <p:nvPr/>
        </p:nvSpPr>
        <p:spPr>
          <a:xfrm rot="0">
            <a:off x="8962418" y="8428046"/>
            <a:ext cx="6401594"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Le score de silhouette est 0.49352697</a:t>
            </a:r>
          </a:p>
        </p:txBody>
      </p:sp>
      <p:sp>
        <p:nvSpPr>
          <p:cNvPr name="TextBox 10" id="10"/>
          <p:cNvSpPr txBox="true"/>
          <p:nvPr/>
        </p:nvSpPr>
        <p:spPr>
          <a:xfrm rot="0">
            <a:off x="244886" y="946999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25</a:t>
            </a:r>
          </a:p>
        </p:txBody>
      </p:sp>
    </p:spTree>
  </p:cSld>
  <p:clrMapOvr>
    <a:masterClrMapping/>
  </p:clrMapOvr>
  <p:transition>
    <p:fade/>
  </p:transition>
</p:sld>
</file>

<file path=ppt/slides/slide26.xml><?xml version="1.0" encoding="utf-8"?>
<p:sld xmlns:p="http://schemas.openxmlformats.org/presentationml/2006/main" xmlns:a="http://schemas.openxmlformats.org/drawingml/2006/main">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324123" y="159703"/>
            <a:ext cx="6389688" cy="1566544"/>
          </a:xfrm>
          <a:prstGeom prst="rect">
            <a:avLst/>
          </a:prstGeom>
        </p:spPr>
        <p:txBody>
          <a:bodyPr anchor="t" rtlCol="false" tIns="0" lIns="0" bIns="0" rIns="0">
            <a:spAutoFit/>
          </a:bodyPr>
          <a:lstStyle/>
          <a:p>
            <a:pPr algn="ctr">
              <a:lnSpc>
                <a:spcPts val="12880"/>
              </a:lnSpc>
            </a:pPr>
            <a:r>
              <a:rPr lang="en-US" sz="9200">
                <a:solidFill>
                  <a:srgbClr val="10A497"/>
                </a:solidFill>
                <a:latin typeface="Open Sans Light Bold"/>
              </a:rPr>
              <a:t>Conclusion</a:t>
            </a:r>
          </a:p>
        </p:txBody>
      </p:sp>
      <p:sp>
        <p:nvSpPr>
          <p:cNvPr name="TextBox 3" id="3"/>
          <p:cNvSpPr txBox="true"/>
          <p:nvPr/>
        </p:nvSpPr>
        <p:spPr>
          <a:xfrm rot="0">
            <a:off x="0" y="2055887"/>
            <a:ext cx="18288000" cy="1216024"/>
          </a:xfrm>
          <a:prstGeom prst="rect">
            <a:avLst/>
          </a:prstGeom>
        </p:spPr>
        <p:txBody>
          <a:bodyPr anchor="t" rtlCol="false" tIns="0" lIns="0" bIns="0" rIns="0">
            <a:spAutoFit/>
          </a:bodyPr>
          <a:lstStyle/>
          <a:p>
            <a:pPr marL="755659" indent="-377829" lvl="1">
              <a:lnSpc>
                <a:spcPts val="4900"/>
              </a:lnSpc>
              <a:buFont typeface="Arial"/>
              <a:buChar char="•"/>
            </a:pPr>
            <a:r>
              <a:rPr lang="en-US" sz="3500">
                <a:solidFill>
                  <a:srgbClr val="000000"/>
                </a:solidFill>
                <a:latin typeface="Open Sans Bold"/>
              </a:rPr>
              <a:t>L’approches globales Tf-idf a montré des résultats prometteurs que l’on peut encore améliorer en améliorant le prétraitement des descriptions </a:t>
            </a:r>
          </a:p>
        </p:txBody>
      </p:sp>
      <p:sp>
        <p:nvSpPr>
          <p:cNvPr name="TextBox 4" id="4"/>
          <p:cNvSpPr txBox="true"/>
          <p:nvPr/>
        </p:nvSpPr>
        <p:spPr>
          <a:xfrm rot="0">
            <a:off x="324123" y="3436340"/>
            <a:ext cx="18288000" cy="1835149"/>
          </a:xfrm>
          <a:prstGeom prst="rect">
            <a:avLst/>
          </a:prstGeom>
        </p:spPr>
        <p:txBody>
          <a:bodyPr anchor="t" rtlCol="false" tIns="0" lIns="0" bIns="0" rIns="0">
            <a:spAutoFit/>
          </a:bodyPr>
          <a:lstStyle/>
          <a:p>
            <a:pPr marL="755659" indent="-377829" lvl="1">
              <a:lnSpc>
                <a:spcPts val="4900"/>
              </a:lnSpc>
              <a:buFont typeface="Arial"/>
              <a:buChar char="•"/>
            </a:pPr>
            <a:r>
              <a:rPr lang="en-US" sz="3500">
                <a:solidFill>
                  <a:srgbClr val="000000"/>
                </a:solidFill>
                <a:latin typeface="Open Sans Bold"/>
              </a:rPr>
              <a:t>Selon les résultats du clustering, la faisabilité du moteur de classification est possible et satisfaisante avec les données textuelles, moins avec les données visuelles.</a:t>
            </a:r>
          </a:p>
        </p:txBody>
      </p:sp>
      <p:sp>
        <p:nvSpPr>
          <p:cNvPr name="TextBox 5" id="5"/>
          <p:cNvSpPr txBox="true"/>
          <p:nvPr/>
        </p:nvSpPr>
        <p:spPr>
          <a:xfrm rot="0">
            <a:off x="324123" y="6981582"/>
            <a:ext cx="17393107" cy="2454275"/>
          </a:xfrm>
          <a:prstGeom prst="rect">
            <a:avLst/>
          </a:prstGeom>
        </p:spPr>
        <p:txBody>
          <a:bodyPr anchor="t" rtlCol="false" tIns="0" lIns="0" bIns="0" rIns="0">
            <a:spAutoFit/>
          </a:bodyPr>
          <a:lstStyle/>
          <a:p>
            <a:pPr>
              <a:lnSpc>
                <a:spcPts val="4900"/>
              </a:lnSpc>
            </a:pPr>
            <a:r>
              <a:rPr lang="en-US" sz="3500">
                <a:solidFill>
                  <a:srgbClr val="000000"/>
                </a:solidFill>
                <a:latin typeface="Open Sans Bold"/>
              </a:rPr>
              <a:t>Tester d'autres méthodes de détection des features sur les données visuelles (SURF, ORB …. )</a:t>
            </a:r>
          </a:p>
          <a:p>
            <a:pPr algn="l">
              <a:lnSpc>
                <a:spcPts val="4900"/>
              </a:lnSpc>
            </a:pPr>
            <a:r>
              <a:rPr lang="en-US" sz="3500">
                <a:solidFill>
                  <a:srgbClr val="000000"/>
                </a:solidFill>
                <a:latin typeface="Open Sans"/>
              </a:rPr>
              <a:t> </a:t>
            </a:r>
            <a:r>
              <a:rPr lang="en-US" sz="3500">
                <a:solidFill>
                  <a:srgbClr val="000000"/>
                </a:solidFill>
                <a:latin typeface="Open Sans Bold"/>
              </a:rPr>
              <a:t>Augmenter la taille du jeu de données, on a seulement 1050 articles comme source</a:t>
            </a:r>
          </a:p>
        </p:txBody>
      </p:sp>
      <p:sp>
        <p:nvSpPr>
          <p:cNvPr name="TextBox 6" id="6"/>
          <p:cNvSpPr txBox="true"/>
          <p:nvPr/>
        </p:nvSpPr>
        <p:spPr>
          <a:xfrm rot="0">
            <a:off x="324123" y="5595339"/>
            <a:ext cx="15920542" cy="662939"/>
          </a:xfrm>
          <a:prstGeom prst="rect">
            <a:avLst/>
          </a:prstGeom>
        </p:spPr>
        <p:txBody>
          <a:bodyPr anchor="t" rtlCol="false" tIns="0" lIns="0" bIns="0" rIns="0">
            <a:spAutoFit/>
          </a:bodyPr>
          <a:lstStyle/>
          <a:p>
            <a:pPr algn="ctr">
              <a:lnSpc>
                <a:spcPts val="5460"/>
              </a:lnSpc>
            </a:pPr>
            <a:r>
              <a:rPr lang="en-US" sz="3900">
                <a:solidFill>
                  <a:srgbClr val="000000"/>
                </a:solidFill>
                <a:latin typeface="Open Sans Bold"/>
              </a:rPr>
              <a:t>Pour Tester une segmentation avec les deux données ensembles</a:t>
            </a:r>
          </a:p>
        </p:txBody>
      </p:sp>
      <p:sp>
        <p:nvSpPr>
          <p:cNvPr name="TextBox 7" id="7"/>
          <p:cNvSpPr txBox="true"/>
          <p:nvPr/>
        </p:nvSpPr>
        <p:spPr>
          <a:xfrm rot="0">
            <a:off x="522684" y="9369181"/>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sp>
        <p:nvSpPr>
          <p:cNvPr name="TextBox 2" id="2"/>
          <p:cNvSpPr txBox="true"/>
          <p:nvPr/>
        </p:nvSpPr>
        <p:spPr>
          <a:xfrm rot="0">
            <a:off x="0" y="2862570"/>
            <a:ext cx="18288000" cy="4323735"/>
          </a:xfrm>
          <a:prstGeom prst="rect">
            <a:avLst/>
          </a:prstGeom>
        </p:spPr>
        <p:txBody>
          <a:bodyPr anchor="t" rtlCol="false" tIns="0" lIns="0" bIns="0" rIns="0">
            <a:spAutoFit/>
          </a:bodyPr>
          <a:lstStyle/>
          <a:p>
            <a:pPr algn="ctr">
              <a:lnSpc>
                <a:spcPts val="17358"/>
              </a:lnSpc>
            </a:pPr>
            <a:r>
              <a:rPr lang="en-US" sz="12399">
                <a:solidFill>
                  <a:srgbClr val="FFEDD9"/>
                </a:solidFill>
                <a:latin typeface="Open Sans Light Bold"/>
              </a:rPr>
              <a:t>Merci pour votre attention</a:t>
            </a:r>
          </a:p>
        </p:txBody>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9178577" y="736409"/>
            <a:ext cx="15427518" cy="7573509"/>
          </a:xfrm>
          <a:prstGeom prst="rect">
            <a:avLst/>
          </a:prstGeom>
        </p:spPr>
      </p:pic>
      <p:sp>
        <p:nvSpPr>
          <p:cNvPr name="TextBox 4" id="4"/>
          <p:cNvSpPr txBox="true"/>
          <p:nvPr/>
        </p:nvSpPr>
        <p:spPr>
          <a:xfrm rot="0">
            <a:off x="522684" y="9191625"/>
            <a:ext cx="5060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3799327" y="1610866"/>
            <a:ext cx="7666339" cy="3924300"/>
            <a:chOff x="0" y="0"/>
            <a:chExt cx="10221785" cy="5232400"/>
          </a:xfrm>
        </p:grpSpPr>
        <p:sp>
          <p:nvSpPr>
            <p:cNvPr name="TextBox 3" id="3"/>
            <p:cNvSpPr txBox="true"/>
            <p:nvPr/>
          </p:nvSpPr>
          <p:spPr>
            <a:xfrm rot="0">
              <a:off x="1767098" y="-38100"/>
              <a:ext cx="8454688" cy="5930900"/>
            </a:xfrm>
            <a:prstGeom prst="rect">
              <a:avLst/>
            </a:prstGeom>
          </p:spPr>
          <p:txBody>
            <a:bodyPr anchor="t" rtlCol="false" tIns="0" lIns="0" bIns="0" rIns="0">
              <a:spAutoFit/>
            </a:bodyPr>
            <a:lstStyle/>
            <a:p>
              <a:pPr marL="647700" indent="-323850" lvl="1">
                <a:lnSpc>
                  <a:spcPts val="3900"/>
                </a:lnSpc>
                <a:buFont typeface="Arial"/>
                <a:buChar char="•"/>
              </a:pPr>
              <a:r>
                <a:rPr lang="en-US" sz="3000">
                  <a:solidFill>
                    <a:srgbClr val="10A497"/>
                  </a:solidFill>
                  <a:latin typeface="Fira Sans Light Bold"/>
                </a:rPr>
                <a:t>Problématique</a:t>
              </a:r>
            </a:p>
            <a:p>
              <a:pPr>
                <a:lnSpc>
                  <a:spcPts val="3900"/>
                </a:lnSpc>
              </a:pPr>
              <a:r>
                <a:rPr lang="en-US" sz="3000">
                  <a:solidFill>
                    <a:srgbClr val="000000"/>
                  </a:solidFill>
                  <a:latin typeface="Fira Sans Light Bold"/>
                </a:rPr>
                <a:t>.Etudier la faisabilité d'un moteur de classification des articles en différentes catégories, basé sur une image et une description, et avec un niveau de précision suffisant, pour l'automatisation de l'attribution de la catégorie des articles.</a:t>
              </a:r>
            </a:p>
            <a:p>
              <a:pPr>
                <a:lnSpc>
                  <a:spcPts val="3900"/>
                </a:lnSpc>
              </a:pPr>
            </a:p>
          </p:txBody>
        </p:sp>
        <p:sp>
          <p:nvSpPr>
            <p:cNvPr name="AutoShape 4" id="4"/>
            <p:cNvSpPr/>
            <p:nvPr/>
          </p:nvSpPr>
          <p:spPr>
            <a:xfrm rot="0">
              <a:off x="0" y="628650"/>
              <a:ext cx="1015603" cy="0"/>
            </a:xfrm>
            <a:prstGeom prst="line">
              <a:avLst/>
            </a:prstGeom>
            <a:ln cap="rnd" w="12700">
              <a:solidFill>
                <a:srgbClr val="FFFFFF"/>
              </a:solidFill>
              <a:prstDash val="solid"/>
              <a:headEnd type="none" len="sm" w="sm"/>
              <a:tailEnd type="none" len="sm" w="sm"/>
            </a:ln>
          </p:spPr>
        </p:sp>
      </p:grpSp>
      <p:pic>
        <p:nvPicPr>
          <p:cNvPr name="Picture 5" id="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18164">
            <a:off x="-5788614" y="4529696"/>
            <a:ext cx="11872228" cy="6195145"/>
          </a:xfrm>
          <a:prstGeom prst="rect">
            <a:avLst/>
          </a:prstGeom>
        </p:spPr>
      </p:pic>
      <p:grpSp>
        <p:nvGrpSpPr>
          <p:cNvPr name="Group 6" id="6"/>
          <p:cNvGrpSpPr/>
          <p:nvPr/>
        </p:nvGrpSpPr>
        <p:grpSpPr>
          <a:xfrm rot="0">
            <a:off x="0" y="5960180"/>
            <a:ext cx="6580929" cy="3879870"/>
            <a:chOff x="0" y="0"/>
            <a:chExt cx="8774572" cy="5173159"/>
          </a:xfrm>
        </p:grpSpPr>
        <p:sp>
          <p:nvSpPr>
            <p:cNvPr name="TextBox 7" id="7"/>
            <p:cNvSpPr txBox="true"/>
            <p:nvPr/>
          </p:nvSpPr>
          <p:spPr>
            <a:xfrm rot="0">
              <a:off x="1516910" y="-38100"/>
              <a:ext cx="7257662" cy="5778159"/>
            </a:xfrm>
            <a:prstGeom prst="rect">
              <a:avLst/>
            </a:prstGeom>
          </p:spPr>
          <p:txBody>
            <a:bodyPr anchor="t" rtlCol="false" tIns="0" lIns="0" bIns="0" rIns="0">
              <a:spAutoFit/>
            </a:bodyPr>
            <a:lstStyle/>
            <a:p>
              <a:pPr>
                <a:lnSpc>
                  <a:spcPts val="4504"/>
                </a:lnSpc>
              </a:pPr>
              <a:r>
                <a:rPr lang="en-US" sz="3465">
                  <a:solidFill>
                    <a:srgbClr val="10A497"/>
                  </a:solidFill>
                  <a:latin typeface="Fira Sans Light Bold"/>
                </a:rPr>
                <a:t>• Objectif : </a:t>
              </a:r>
            </a:p>
            <a:p>
              <a:pPr>
                <a:lnSpc>
                  <a:spcPts val="3347"/>
                </a:lnSpc>
              </a:pPr>
              <a:r>
                <a:rPr lang="en-US" sz="2575">
                  <a:solidFill>
                    <a:srgbClr val="000000"/>
                  </a:solidFill>
                  <a:latin typeface="Fira Sans Light Bold"/>
                </a:rPr>
                <a:t>Etudier la faisabilité d'un moteur de classification des articles en différentes catégories, avec un niveau de précision suffisant.</a:t>
              </a:r>
            </a:p>
            <a:p>
              <a:pPr>
                <a:lnSpc>
                  <a:spcPts val="3347"/>
                </a:lnSpc>
              </a:pPr>
              <a:r>
                <a:rPr lang="en-US" sz="2575">
                  <a:solidFill>
                    <a:srgbClr val="000000"/>
                  </a:solidFill>
                  <a:latin typeface="Fira Sans Light Bold"/>
                </a:rPr>
                <a:t>analyser le jeu de données en réalisant un prétraitement des descriptions des produits et des images</a:t>
              </a:r>
            </a:p>
            <a:p>
              <a:pPr>
                <a:lnSpc>
                  <a:spcPts val="3347"/>
                </a:lnSpc>
              </a:pPr>
            </a:p>
          </p:txBody>
        </p:sp>
        <p:sp>
          <p:nvSpPr>
            <p:cNvPr name="AutoShape 8" id="8"/>
            <p:cNvSpPr/>
            <p:nvPr/>
          </p:nvSpPr>
          <p:spPr>
            <a:xfrm rot="0">
              <a:off x="0" y="517841"/>
              <a:ext cx="871812" cy="0"/>
            </a:xfrm>
            <a:prstGeom prst="line">
              <a:avLst/>
            </a:prstGeom>
            <a:ln cap="rnd" w="10902">
              <a:solidFill>
                <a:srgbClr val="FFFFFF"/>
              </a:solidFill>
              <a:prstDash val="solid"/>
              <a:headEnd type="none" len="sm" w="sm"/>
              <a:tailEnd type="none" len="sm" w="sm"/>
            </a:ln>
          </p:spPr>
        </p:sp>
      </p:grpSp>
      <p:pic>
        <p:nvPicPr>
          <p:cNvPr name="Picture 9" id="9"/>
          <p:cNvPicPr>
            <a:picLocks noChangeAspect="true"/>
          </p:cNvPicPr>
          <p:nvPr/>
        </p:nvPicPr>
        <p:blipFill>
          <a:blip r:embed="rId4"/>
          <a:srcRect l="18359" t="0" r="18359" b="0"/>
          <a:stretch>
            <a:fillRect/>
          </a:stretch>
        </p:blipFill>
        <p:spPr>
          <a:xfrm flipH="false" flipV="false" rot="0">
            <a:off x="11778352" y="0"/>
            <a:ext cx="6509648" cy="10287000"/>
          </a:xfrm>
          <a:prstGeom prst="rect">
            <a:avLst/>
          </a:prstGeom>
        </p:spPr>
      </p:pic>
      <p:sp>
        <p:nvSpPr>
          <p:cNvPr name="TextBox 10" id="10"/>
          <p:cNvSpPr txBox="true"/>
          <p:nvPr/>
        </p:nvSpPr>
        <p:spPr>
          <a:xfrm rot="0">
            <a:off x="0" y="513650"/>
            <a:ext cx="10447499" cy="1097216"/>
          </a:xfrm>
          <a:prstGeom prst="rect">
            <a:avLst/>
          </a:prstGeom>
        </p:spPr>
        <p:txBody>
          <a:bodyPr anchor="t" rtlCol="false" tIns="0" lIns="0" bIns="0" rIns="0">
            <a:spAutoFit/>
          </a:bodyPr>
          <a:lstStyle/>
          <a:p>
            <a:pPr>
              <a:lnSpc>
                <a:spcPts val="8409"/>
              </a:lnSpc>
            </a:pPr>
            <a:r>
              <a:rPr lang="en-US" sz="7644">
                <a:solidFill>
                  <a:srgbClr val="10A497"/>
                </a:solidFill>
                <a:latin typeface="Fira Sans Light Bold"/>
              </a:rPr>
              <a:t>Contexte et Mission</a:t>
            </a:r>
          </a:p>
        </p:txBody>
      </p:sp>
      <p:sp>
        <p:nvSpPr>
          <p:cNvPr name="AutoShape 11" id="11"/>
          <p:cNvSpPr/>
          <p:nvPr/>
        </p:nvSpPr>
        <p:spPr>
          <a:xfrm rot="0">
            <a:off x="3506922" y="6275342"/>
            <a:ext cx="7958743" cy="0"/>
          </a:xfrm>
          <a:prstGeom prst="line">
            <a:avLst/>
          </a:prstGeom>
          <a:ln cap="flat" w="57150">
            <a:solidFill>
              <a:srgbClr val="7AC7CF"/>
            </a:solidFill>
            <a:prstDash val="sysDot"/>
            <a:headEnd type="none" len="sm" w="sm"/>
            <a:tailEnd type="none" len="sm" w="sm"/>
          </a:ln>
        </p:spPr>
      </p:sp>
      <p:sp>
        <p:nvSpPr>
          <p:cNvPr name="AutoShape 12" id="12"/>
          <p:cNvSpPr/>
          <p:nvPr/>
        </p:nvSpPr>
        <p:spPr>
          <a:xfrm rot="-16371">
            <a:off x="147471" y="1943215"/>
            <a:ext cx="5076307" cy="0"/>
          </a:xfrm>
          <a:prstGeom prst="line">
            <a:avLst/>
          </a:prstGeom>
          <a:ln cap="flat" w="57150">
            <a:solidFill>
              <a:srgbClr val="7AC7CF"/>
            </a:solidFill>
            <a:prstDash val="sysDot"/>
            <a:headEnd type="none" len="sm" w="sm"/>
            <a:tailEnd type="none" len="sm" w="sm"/>
          </a:ln>
        </p:spPr>
      </p:sp>
      <p:sp>
        <p:nvSpPr>
          <p:cNvPr name="TextBox 13" id="13"/>
          <p:cNvSpPr txBox="true"/>
          <p:nvPr/>
        </p:nvSpPr>
        <p:spPr>
          <a:xfrm rot="0">
            <a:off x="467445" y="9259659"/>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3</a:t>
            </a:r>
          </a:p>
        </p:txBody>
      </p:sp>
    </p:spTree>
  </p:cSld>
  <p:clrMapOvr>
    <a:masterClrMapping/>
  </p:clrMapOvr>
  <p:transition>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1028700" y="1076325"/>
            <a:ext cx="12293641" cy="784225"/>
          </a:xfrm>
          <a:prstGeom prst="rect">
            <a:avLst/>
          </a:prstGeom>
        </p:spPr>
        <p:txBody>
          <a:bodyPr anchor="t" rtlCol="false" tIns="0" lIns="0" bIns="0" rIns="0">
            <a:spAutoFit/>
          </a:bodyPr>
          <a:lstStyle/>
          <a:p>
            <a:pPr>
              <a:lnSpc>
                <a:spcPts val="6049"/>
              </a:lnSpc>
            </a:pPr>
            <a:r>
              <a:rPr lang="en-US" sz="5499">
                <a:solidFill>
                  <a:srgbClr val="10A497"/>
                </a:solidFill>
                <a:latin typeface="Fira Sans Light Bold"/>
              </a:rPr>
              <a:t>1.Présentation des données</a:t>
            </a:r>
            <a:r>
              <a:rPr lang="en-US" sz="5499">
                <a:solidFill>
                  <a:srgbClr val="10A497"/>
                </a:solidFill>
                <a:latin typeface="Fira Sans Light Bold"/>
              </a:rPr>
              <a:t> </a:t>
            </a:r>
          </a:p>
        </p:txBody>
      </p:sp>
      <p:sp>
        <p:nvSpPr>
          <p:cNvPr name="TextBox 3" id="3"/>
          <p:cNvSpPr txBox="true"/>
          <p:nvPr/>
        </p:nvSpPr>
        <p:spPr>
          <a:xfrm rot="0">
            <a:off x="5876991" y="2490787"/>
            <a:ext cx="12411009" cy="5314950"/>
          </a:xfrm>
          <a:prstGeom prst="rect">
            <a:avLst/>
          </a:prstGeom>
        </p:spPr>
        <p:txBody>
          <a:bodyPr anchor="t" rtlCol="false" tIns="0" lIns="0" bIns="0" rIns="0">
            <a:spAutoFit/>
          </a:bodyPr>
          <a:lstStyle/>
          <a:p>
            <a:pPr marL="590197" indent="-295099" lvl="1">
              <a:lnSpc>
                <a:spcPts val="3280"/>
              </a:lnSpc>
              <a:buFont typeface="Arial"/>
              <a:buChar char="•"/>
            </a:pPr>
            <a:r>
              <a:rPr lang="en-US" sz="2733">
                <a:solidFill>
                  <a:srgbClr val="000000"/>
                </a:solidFill>
                <a:latin typeface="Open Sans"/>
              </a:rPr>
              <a:t>On a une table de  données</a:t>
            </a:r>
          </a:p>
          <a:p>
            <a:pPr>
              <a:lnSpc>
                <a:spcPts val="3280"/>
              </a:lnSpc>
              <a:spcBef>
                <a:spcPct val="0"/>
              </a:spcBef>
            </a:pPr>
            <a:r>
              <a:rPr lang="en-US" sz="2733">
                <a:solidFill>
                  <a:srgbClr val="000000"/>
                </a:solidFill>
                <a:latin typeface="Open Sans"/>
              </a:rPr>
              <a:t>Avec 1050 articles, pour chacun d'eux nous avons 15 informations.</a:t>
            </a:r>
          </a:p>
          <a:p>
            <a:pPr>
              <a:lnSpc>
                <a:spcPts val="3280"/>
              </a:lnSpc>
              <a:spcBef>
                <a:spcPct val="0"/>
              </a:spcBef>
            </a:pPr>
            <a:r>
              <a:rPr lang="en-US" sz="2733">
                <a:solidFill>
                  <a:srgbClr val="000000"/>
                </a:solidFill>
                <a:latin typeface="Open Sans"/>
              </a:rPr>
              <a:t>L'identifiant de l'article, la date de la mise en ligne, les différents catégories</a:t>
            </a:r>
          </a:p>
          <a:p>
            <a:pPr>
              <a:lnSpc>
                <a:spcPts val="3280"/>
              </a:lnSpc>
              <a:spcBef>
                <a:spcPct val="0"/>
              </a:spcBef>
            </a:pPr>
            <a:r>
              <a:rPr lang="en-US" sz="2733">
                <a:solidFill>
                  <a:srgbClr val="000000"/>
                </a:solidFill>
                <a:latin typeface="Open Sans"/>
              </a:rPr>
              <a:t>de produits, le prix, la photo de l'article ainsi que sa description, la marque</a:t>
            </a:r>
          </a:p>
          <a:p>
            <a:pPr>
              <a:lnSpc>
                <a:spcPts val="3280"/>
              </a:lnSpc>
              <a:spcBef>
                <a:spcPct val="0"/>
              </a:spcBef>
            </a:pPr>
            <a:r>
              <a:rPr lang="en-US" sz="2733">
                <a:solidFill>
                  <a:srgbClr val="000000"/>
                </a:solidFill>
                <a:latin typeface="Open Sans"/>
              </a:rPr>
              <a:t>de l'article.</a:t>
            </a:r>
          </a:p>
          <a:p>
            <a:pPr>
              <a:lnSpc>
                <a:spcPts val="3280"/>
              </a:lnSpc>
              <a:spcBef>
                <a:spcPct val="0"/>
              </a:spcBef>
            </a:pPr>
          </a:p>
          <a:p>
            <a:pPr algn="l" marL="590197" indent="-295099" lvl="1">
              <a:lnSpc>
                <a:spcPts val="3280"/>
              </a:lnSpc>
              <a:spcBef>
                <a:spcPct val="0"/>
              </a:spcBef>
              <a:buFont typeface="Arial"/>
              <a:buChar char="•"/>
            </a:pPr>
            <a:r>
              <a:rPr lang="en-US" sz="2733">
                <a:solidFill>
                  <a:srgbClr val="000000"/>
                </a:solidFill>
                <a:latin typeface="Open Sans"/>
              </a:rPr>
              <a:t>Deux types de données :</a:t>
            </a:r>
            <a:r>
              <a:rPr lang="en-US" sz="2733">
                <a:solidFill>
                  <a:srgbClr val="10A497"/>
                </a:solidFill>
                <a:latin typeface="Open Sans Bold"/>
              </a:rPr>
              <a:t>Textuelles /Visuelles</a:t>
            </a:r>
          </a:p>
          <a:p>
            <a:pPr marL="590197" indent="-295099" lvl="1">
              <a:lnSpc>
                <a:spcPts val="3280"/>
              </a:lnSpc>
              <a:buFont typeface="Arial"/>
              <a:buChar char="•"/>
            </a:pPr>
            <a:r>
              <a:rPr lang="en-US" sz="2733">
                <a:solidFill>
                  <a:srgbClr val="000000"/>
                </a:solidFill>
                <a:latin typeface="Open Sans"/>
              </a:rPr>
              <a:t> Table au format .</a:t>
            </a:r>
            <a:r>
              <a:rPr lang="en-US" sz="2733">
                <a:solidFill>
                  <a:srgbClr val="10A497"/>
                </a:solidFill>
                <a:latin typeface="Open Sans Bold"/>
              </a:rPr>
              <a:t>csv</a:t>
            </a:r>
            <a:r>
              <a:rPr lang="en-US" sz="2733">
                <a:solidFill>
                  <a:srgbClr val="000000"/>
                </a:solidFill>
                <a:latin typeface="Open Sans"/>
              </a:rPr>
              <a:t> et images au format </a:t>
            </a:r>
            <a:r>
              <a:rPr lang="en-US" sz="2733">
                <a:solidFill>
                  <a:srgbClr val="10A497"/>
                </a:solidFill>
                <a:latin typeface="Open Sans"/>
              </a:rPr>
              <a:t>.</a:t>
            </a:r>
            <a:r>
              <a:rPr lang="en-US" sz="2733">
                <a:solidFill>
                  <a:srgbClr val="10A497"/>
                </a:solidFill>
                <a:latin typeface="Open Sans Bold"/>
              </a:rPr>
              <a:t>jpg</a:t>
            </a:r>
          </a:p>
          <a:p>
            <a:pPr>
              <a:lnSpc>
                <a:spcPts val="3280"/>
              </a:lnSpc>
              <a:spcBef>
                <a:spcPct val="0"/>
              </a:spcBef>
            </a:pPr>
          </a:p>
          <a:p>
            <a:pPr marL="590197" indent="-295099" lvl="1">
              <a:lnSpc>
                <a:spcPts val="3280"/>
              </a:lnSpc>
              <a:buFont typeface="Arial"/>
              <a:buChar char="•"/>
            </a:pPr>
            <a:r>
              <a:rPr lang="en-US" sz="2733">
                <a:solidFill>
                  <a:srgbClr val="000000"/>
                </a:solidFill>
                <a:latin typeface="Open Sans"/>
              </a:rPr>
              <a:t>Nous allons nous intéresser à trois colonnes :</a:t>
            </a:r>
          </a:p>
          <a:p>
            <a:pPr marL="2360789" indent="-472158" lvl="4">
              <a:lnSpc>
                <a:spcPts val="3280"/>
              </a:lnSpc>
              <a:buFont typeface="Arial"/>
              <a:buChar char="•"/>
            </a:pPr>
            <a:r>
              <a:rPr lang="en-US" sz="2733">
                <a:solidFill>
                  <a:srgbClr val="000000"/>
                </a:solidFill>
                <a:latin typeface="Open Sans"/>
              </a:rPr>
              <a:t>La colonne product_category_tree</a:t>
            </a:r>
          </a:p>
          <a:p>
            <a:pPr marL="2360789" indent="-472158" lvl="4">
              <a:lnSpc>
                <a:spcPts val="3280"/>
              </a:lnSpc>
              <a:buFont typeface="Arial"/>
              <a:buChar char="•"/>
            </a:pPr>
            <a:r>
              <a:rPr lang="en-US" sz="2733">
                <a:solidFill>
                  <a:srgbClr val="000000"/>
                </a:solidFill>
                <a:latin typeface="Open Sans"/>
              </a:rPr>
              <a:t>la colonne image</a:t>
            </a:r>
          </a:p>
          <a:p>
            <a:pPr marL="2360789" indent="-472158" lvl="4">
              <a:lnSpc>
                <a:spcPts val="3280"/>
              </a:lnSpc>
              <a:buFont typeface="Arial"/>
              <a:buChar char="•"/>
            </a:pPr>
            <a:r>
              <a:rPr lang="en-US" sz="2733">
                <a:solidFill>
                  <a:srgbClr val="000000"/>
                </a:solidFill>
                <a:latin typeface="Open Sans"/>
              </a:rPr>
              <a:t>la colonne description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0949" y="4311374"/>
            <a:ext cx="4483995" cy="5236088"/>
          </a:xfrm>
          <a:prstGeom prst="rect">
            <a:avLst/>
          </a:prstGeom>
        </p:spPr>
      </p:pic>
      <p:pic>
        <p:nvPicPr>
          <p:cNvPr name="Picture 5" id="5"/>
          <p:cNvPicPr>
            <a:picLocks noChangeAspect="true"/>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47">
            <a:off x="9879755" y="524619"/>
            <a:ext cx="15427518" cy="7573509"/>
          </a:xfrm>
          <a:prstGeom prst="rect">
            <a:avLst/>
          </a:prstGeom>
        </p:spPr>
      </p:pic>
      <p:sp>
        <p:nvSpPr>
          <p:cNvPr name="TextBox 6" id="6"/>
          <p:cNvSpPr txBox="true"/>
          <p:nvPr/>
        </p:nvSpPr>
        <p:spPr>
          <a:xfrm rot="0">
            <a:off x="1028700" y="9480786"/>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4</a:t>
            </a:r>
          </a:p>
        </p:txBody>
      </p:sp>
    </p:spTree>
  </p:cSld>
  <p:clrMapOvr>
    <a:masterClrMapping/>
  </p:clrMapOvr>
  <p:transition>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59574">
            <a:off x="-3644087" y="-3844303"/>
            <a:ext cx="9871646" cy="974600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66074" y="5836861"/>
            <a:ext cx="7228282" cy="342143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148762" y="5143500"/>
            <a:ext cx="7183038" cy="5696190"/>
          </a:xfrm>
          <a:prstGeom prst="rect">
            <a:avLst/>
          </a:prstGeom>
        </p:spPr>
      </p:pic>
      <p:sp>
        <p:nvSpPr>
          <p:cNvPr name="TextBox 5" id="5"/>
          <p:cNvSpPr txBox="true"/>
          <p:nvPr/>
        </p:nvSpPr>
        <p:spPr>
          <a:xfrm rot="0">
            <a:off x="9139238" y="3651818"/>
            <a:ext cx="9525" cy="419100"/>
          </a:xfrm>
          <a:prstGeom prst="rect">
            <a:avLst/>
          </a:prstGeom>
        </p:spPr>
        <p:txBody>
          <a:bodyPr anchor="t" rtlCol="false" tIns="0" lIns="0" bIns="0" rIns="0">
            <a:spAutoFit/>
          </a:bodyPr>
          <a:lstStyle/>
          <a:p>
            <a:pPr algn="ctr">
              <a:lnSpc>
                <a:spcPts val="3359"/>
              </a:lnSpc>
              <a:spcBef>
                <a:spcPct val="0"/>
              </a:spcBef>
            </a:pPr>
          </a:p>
        </p:txBody>
      </p:sp>
      <p:sp>
        <p:nvSpPr>
          <p:cNvPr name="TextBox 6" id="6"/>
          <p:cNvSpPr txBox="true"/>
          <p:nvPr/>
        </p:nvSpPr>
        <p:spPr>
          <a:xfrm rot="0">
            <a:off x="1028700" y="175573"/>
            <a:ext cx="7401606" cy="887095"/>
          </a:xfrm>
          <a:prstGeom prst="rect">
            <a:avLst/>
          </a:prstGeom>
        </p:spPr>
        <p:txBody>
          <a:bodyPr anchor="t" rtlCol="false" tIns="0" lIns="0" bIns="0" rIns="0">
            <a:spAutoFit/>
          </a:bodyPr>
          <a:lstStyle/>
          <a:p>
            <a:pPr algn="ctr">
              <a:lnSpc>
                <a:spcPts val="7279"/>
              </a:lnSpc>
            </a:pPr>
            <a:r>
              <a:rPr lang="en-US" sz="5199">
                <a:solidFill>
                  <a:srgbClr val="FFEDD9"/>
                </a:solidFill>
                <a:latin typeface="Open Sans Bold"/>
              </a:rPr>
              <a:t>Nettoyage de données</a:t>
            </a:r>
          </a:p>
        </p:txBody>
      </p:sp>
      <p:sp>
        <p:nvSpPr>
          <p:cNvPr name="TextBox 7" id="7"/>
          <p:cNvSpPr txBox="true"/>
          <p:nvPr/>
        </p:nvSpPr>
        <p:spPr>
          <a:xfrm rot="0">
            <a:off x="1123618" y="1303588"/>
            <a:ext cx="8836904" cy="5803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EDD9"/>
                </a:solidFill>
                <a:latin typeface="Open Sans Extra Bold"/>
              </a:rPr>
              <a:t>Traitement des valeurs manquantes</a:t>
            </a:r>
          </a:p>
        </p:txBody>
      </p:sp>
      <p:sp>
        <p:nvSpPr>
          <p:cNvPr name="TextBox 8" id="8"/>
          <p:cNvSpPr txBox="true"/>
          <p:nvPr/>
        </p:nvSpPr>
        <p:spPr>
          <a:xfrm rot="0">
            <a:off x="654506" y="2093528"/>
            <a:ext cx="12624656" cy="12344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Open Sans Extra Bold"/>
              </a:rPr>
              <a:t>La colonne 'brand' contient plus de 30 % de données manquantes</a:t>
            </a:r>
          </a:p>
          <a:p>
            <a:pPr marL="518160" indent="-259080" lvl="1">
              <a:lnSpc>
                <a:spcPts val="3359"/>
              </a:lnSpc>
              <a:buFont typeface="Arial"/>
              <a:buChar char="•"/>
            </a:pPr>
            <a:r>
              <a:rPr lang="en-US" sz="2400">
                <a:solidFill>
                  <a:srgbClr val="000000"/>
                </a:solidFill>
                <a:latin typeface="Open Sans Extra Bold"/>
              </a:rPr>
              <a:t> Dans l'ensemble les colonnes sont très bien renseignées (taux de remplissage &gt; 90%)</a:t>
            </a:r>
          </a:p>
        </p:txBody>
      </p:sp>
      <p:sp>
        <p:nvSpPr>
          <p:cNvPr name="TextBox 9" id="9"/>
          <p:cNvSpPr txBox="true"/>
          <p:nvPr/>
        </p:nvSpPr>
        <p:spPr>
          <a:xfrm rot="0">
            <a:off x="1936297" y="3166043"/>
            <a:ext cx="5586412" cy="580390"/>
          </a:xfrm>
          <a:prstGeom prst="rect">
            <a:avLst/>
          </a:prstGeom>
        </p:spPr>
        <p:txBody>
          <a:bodyPr anchor="t" rtlCol="false" tIns="0" lIns="0" bIns="0" rIns="0">
            <a:spAutoFit/>
          </a:bodyPr>
          <a:lstStyle/>
          <a:p>
            <a:pPr algn="ctr">
              <a:lnSpc>
                <a:spcPts val="4759"/>
              </a:lnSpc>
            </a:pPr>
            <a:r>
              <a:rPr lang="en-US" sz="3399">
                <a:solidFill>
                  <a:srgbClr val="FFEDD9"/>
                </a:solidFill>
                <a:latin typeface="Open Sans Extra Bold"/>
              </a:rPr>
              <a:t>2.Les catégories produits</a:t>
            </a:r>
          </a:p>
        </p:txBody>
      </p:sp>
      <p:sp>
        <p:nvSpPr>
          <p:cNvPr name="TextBox 10" id="10"/>
          <p:cNvSpPr txBox="true"/>
          <p:nvPr/>
        </p:nvSpPr>
        <p:spPr>
          <a:xfrm rot="0">
            <a:off x="388577" y="3823268"/>
            <a:ext cx="17585143" cy="3962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Open Sans Extra Bold"/>
              </a:rPr>
              <a:t>On remarque  que la colonne product_category_tree a une catégorie principale et des sous catégories,</a:t>
            </a:r>
          </a:p>
        </p:txBody>
      </p:sp>
      <p:sp>
        <p:nvSpPr>
          <p:cNvPr name="TextBox 11" id="11"/>
          <p:cNvSpPr txBox="true"/>
          <p:nvPr/>
        </p:nvSpPr>
        <p:spPr>
          <a:xfrm rot="0">
            <a:off x="388577" y="4503452"/>
            <a:ext cx="9571945" cy="3962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Open Sans Extra Bold"/>
              </a:rPr>
              <a:t>Il y a 7 catégories de niveau 0 et 63 categories de niveau 1</a:t>
            </a:r>
          </a:p>
        </p:txBody>
      </p:sp>
      <p:sp>
        <p:nvSpPr>
          <p:cNvPr name="TextBox 12" id="12"/>
          <p:cNvSpPr txBox="true"/>
          <p:nvPr/>
        </p:nvSpPr>
        <p:spPr>
          <a:xfrm rot="0">
            <a:off x="775692" y="9191625"/>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5</a:t>
            </a:r>
          </a:p>
        </p:txBody>
      </p:sp>
    </p:spTree>
  </p:cSld>
  <p:clrMapOvr>
    <a:masterClrMapping/>
  </p:clrMapOvr>
  <p:transition>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AutoShape 2" id="2"/>
          <p:cNvSpPr/>
          <p:nvPr/>
        </p:nvSpPr>
        <p:spPr>
          <a:xfrm rot="0">
            <a:off x="4683579" y="5534525"/>
            <a:ext cx="5024008" cy="0"/>
          </a:xfrm>
          <a:prstGeom prst="line">
            <a:avLst/>
          </a:prstGeom>
          <a:ln cap="rnd" w="9525">
            <a:solidFill>
              <a:srgbClr val="7AC7CF"/>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3691752" y="5534525"/>
            <a:ext cx="7482876" cy="4338663"/>
          </a:xfrm>
          <a:prstGeom prst="rect">
            <a:avLst/>
          </a:prstGeom>
        </p:spPr>
      </p:pic>
      <p:sp>
        <p:nvSpPr>
          <p:cNvPr name="TextBox 4" id="4"/>
          <p:cNvSpPr txBox="true"/>
          <p:nvPr/>
        </p:nvSpPr>
        <p:spPr>
          <a:xfrm rot="0">
            <a:off x="1028700" y="448310"/>
            <a:ext cx="7309757" cy="580390"/>
          </a:xfrm>
          <a:prstGeom prst="rect">
            <a:avLst/>
          </a:prstGeom>
        </p:spPr>
        <p:txBody>
          <a:bodyPr anchor="t" rtlCol="false" tIns="0" lIns="0" bIns="0" rIns="0">
            <a:spAutoFit/>
          </a:bodyPr>
          <a:lstStyle/>
          <a:p>
            <a:pPr algn="ctr">
              <a:lnSpc>
                <a:spcPts val="4759"/>
              </a:lnSpc>
            </a:pPr>
            <a:r>
              <a:rPr lang="en-US" sz="3399">
                <a:solidFill>
                  <a:srgbClr val="10A497"/>
                </a:solidFill>
                <a:latin typeface="Open Sans Extra Bold"/>
              </a:rPr>
              <a:t>3.Sélection des features à traiter</a:t>
            </a:r>
          </a:p>
        </p:txBody>
      </p:sp>
      <p:sp>
        <p:nvSpPr>
          <p:cNvPr name="TextBox 5" id="5"/>
          <p:cNvSpPr txBox="true"/>
          <p:nvPr/>
        </p:nvSpPr>
        <p:spPr>
          <a:xfrm rot="0">
            <a:off x="1146230" y="1193399"/>
            <a:ext cx="7997770" cy="3329764"/>
          </a:xfrm>
          <a:prstGeom prst="rect">
            <a:avLst/>
          </a:prstGeom>
        </p:spPr>
        <p:txBody>
          <a:bodyPr anchor="t" rtlCol="false" tIns="0" lIns="0" bIns="0" rIns="0">
            <a:spAutoFit/>
          </a:bodyPr>
          <a:lstStyle/>
          <a:p>
            <a:pPr>
              <a:lnSpc>
                <a:spcPts val="3369"/>
              </a:lnSpc>
            </a:pPr>
            <a:r>
              <a:rPr lang="en-US" sz="2406">
                <a:solidFill>
                  <a:srgbClr val="000000"/>
                </a:solidFill>
                <a:latin typeface="Open Sans Extra Bold"/>
              </a:rPr>
              <a:t>Seules 3 features n</a:t>
            </a:r>
            <a:r>
              <a:rPr lang="en-US" sz="2406">
                <a:solidFill>
                  <a:srgbClr val="000000"/>
                </a:solidFill>
                <a:latin typeface="Open Sans Extra Bold"/>
              </a:rPr>
              <a:t>ous interresse dans cette partie :</a:t>
            </a:r>
          </a:p>
          <a:p>
            <a:pPr marL="519658" indent="-259829" lvl="1">
              <a:lnSpc>
                <a:spcPts val="3369"/>
              </a:lnSpc>
              <a:buFont typeface="Arial"/>
              <a:buChar char="•"/>
            </a:pPr>
            <a:r>
              <a:rPr lang="en-US" sz="2406">
                <a:solidFill>
                  <a:srgbClr val="000000"/>
                </a:solidFill>
                <a:latin typeface="Open Sans Extra Bold"/>
              </a:rPr>
              <a:t>'product_name' correspond au titre du produit</a:t>
            </a:r>
          </a:p>
          <a:p>
            <a:pPr marL="519658" indent="-259829" lvl="1">
              <a:lnSpc>
                <a:spcPts val="3369"/>
              </a:lnSpc>
              <a:buFont typeface="Arial"/>
              <a:buChar char="•"/>
            </a:pPr>
            <a:r>
              <a:rPr lang="en-US" sz="2406">
                <a:solidFill>
                  <a:srgbClr val="000000"/>
                </a:solidFill>
                <a:latin typeface="Open Sans Extra Bold"/>
              </a:rPr>
              <a:t>'description' comme son nom l'indique, à sa description</a:t>
            </a:r>
          </a:p>
          <a:p>
            <a:pPr marL="519658" indent="-259829" lvl="1">
              <a:lnSpc>
                <a:spcPts val="3369"/>
              </a:lnSpc>
              <a:buFont typeface="Arial"/>
              <a:buChar char="•"/>
            </a:pPr>
            <a:r>
              <a:rPr lang="en-US" sz="2406">
                <a:solidFill>
                  <a:srgbClr val="000000"/>
                </a:solidFill>
                <a:latin typeface="Open Sans Extra Bold"/>
              </a:rPr>
              <a:t>'category_0' renseigne sur la catégorie du produit de niveau 0 .</a:t>
            </a:r>
          </a:p>
          <a:p>
            <a:pPr algn="ctr">
              <a:lnSpc>
                <a:spcPts val="3369"/>
              </a:lnSpc>
            </a:pPr>
          </a:p>
        </p:txBody>
      </p:sp>
      <p:sp>
        <p:nvSpPr>
          <p:cNvPr name="TextBox 6" id="6"/>
          <p:cNvSpPr txBox="true"/>
          <p:nvPr/>
        </p:nvSpPr>
        <p:spPr>
          <a:xfrm rot="0">
            <a:off x="1146230" y="4305300"/>
            <a:ext cx="16775793" cy="83820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Fira Sans Light Bold"/>
              </a:rPr>
              <a:t>On fusionne le titre et la description du produit pour ne garder qu'un unique champ contenant l'ensemble des termes décrivant l'object</a:t>
            </a:r>
          </a:p>
        </p:txBody>
      </p:sp>
      <p:pic>
        <p:nvPicPr>
          <p:cNvPr name="Picture 7" id="7"/>
          <p:cNvPicPr>
            <a:picLocks noChangeAspect="true"/>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434647">
            <a:off x="9178577" y="736409"/>
            <a:ext cx="15427518" cy="7573509"/>
          </a:xfrm>
          <a:prstGeom prst="rect">
            <a:avLst/>
          </a:prstGeom>
        </p:spPr>
      </p:pic>
      <p:sp>
        <p:nvSpPr>
          <p:cNvPr name="TextBox 8" id="8"/>
          <p:cNvSpPr txBox="true"/>
          <p:nvPr/>
        </p:nvSpPr>
        <p:spPr>
          <a:xfrm rot="0">
            <a:off x="9017496" y="4819967"/>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5</a:t>
            </a:r>
          </a:p>
        </p:txBody>
      </p:sp>
      <p:sp>
        <p:nvSpPr>
          <p:cNvPr name="TextBox 9" id="9"/>
          <p:cNvSpPr txBox="true"/>
          <p:nvPr/>
        </p:nvSpPr>
        <p:spPr>
          <a:xfrm rot="0">
            <a:off x="775692" y="9191625"/>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6</a:t>
            </a:r>
          </a:p>
        </p:txBody>
      </p:sp>
    </p:spTree>
  </p:cSld>
  <p:clrMapOvr>
    <a:masterClrMapping/>
  </p:clrMapOvr>
  <p:transition>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9178577" y="736409"/>
            <a:ext cx="15427518" cy="7573509"/>
          </a:xfrm>
          <a:prstGeom prst="rect">
            <a:avLst/>
          </a:prstGeom>
        </p:spPr>
      </p:pic>
      <p:sp>
        <p:nvSpPr>
          <p:cNvPr name="TextBox 3" id="3"/>
          <p:cNvSpPr txBox="true"/>
          <p:nvPr/>
        </p:nvSpPr>
        <p:spPr>
          <a:xfrm rot="0">
            <a:off x="181539" y="1223340"/>
            <a:ext cx="18106461" cy="6378086"/>
          </a:xfrm>
          <a:prstGeom prst="rect">
            <a:avLst/>
          </a:prstGeom>
        </p:spPr>
        <p:txBody>
          <a:bodyPr anchor="t" rtlCol="false" tIns="0" lIns="0" bIns="0" rIns="0">
            <a:spAutoFit/>
          </a:bodyPr>
          <a:lstStyle/>
          <a:p>
            <a:pPr algn="ctr">
              <a:lnSpc>
                <a:spcPts val="16991"/>
              </a:lnSpc>
            </a:pPr>
            <a:r>
              <a:rPr lang="en-US" sz="12136">
                <a:solidFill>
                  <a:srgbClr val="FFEDD9"/>
                </a:solidFill>
                <a:latin typeface="Open Sans Light Bold"/>
              </a:rPr>
              <a:t>2.Extraction des features </a:t>
            </a:r>
          </a:p>
          <a:p>
            <a:pPr algn="ctr">
              <a:lnSpc>
                <a:spcPts val="16991"/>
              </a:lnSpc>
            </a:pPr>
            <a:r>
              <a:rPr lang="en-US" sz="12136">
                <a:solidFill>
                  <a:srgbClr val="FFEDD9"/>
                </a:solidFill>
                <a:latin typeface="Open Sans Light Bold"/>
              </a:rPr>
              <a:t>texte</a:t>
            </a:r>
          </a:p>
        </p:txBody>
      </p:sp>
      <p:sp>
        <p:nvSpPr>
          <p:cNvPr name="TextBox 4" id="4"/>
          <p:cNvSpPr txBox="true"/>
          <p:nvPr/>
        </p:nvSpPr>
        <p:spPr>
          <a:xfrm rot="0">
            <a:off x="775692" y="9191625"/>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7</a:t>
            </a:r>
          </a:p>
        </p:txBody>
      </p:sp>
    </p:spTree>
  </p:cSld>
  <p:clrMapOvr>
    <a:masterClrMapping/>
  </p:clrMapOvr>
  <p:transition>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13873546" y="4022623"/>
            <a:ext cx="7652202" cy="7554811"/>
          </a:xfrm>
          <a:prstGeom prst="rect">
            <a:avLst/>
          </a:prstGeom>
        </p:spPr>
      </p:pic>
      <p:grpSp>
        <p:nvGrpSpPr>
          <p:cNvPr name="Group 3" id="3"/>
          <p:cNvGrpSpPr/>
          <p:nvPr/>
        </p:nvGrpSpPr>
        <p:grpSpPr>
          <a:xfrm rot="0">
            <a:off x="2344596" y="418176"/>
            <a:ext cx="14608844" cy="920255"/>
            <a:chOff x="0" y="0"/>
            <a:chExt cx="2731898" cy="172090"/>
          </a:xfrm>
        </p:grpSpPr>
        <p:sp>
          <p:nvSpPr>
            <p:cNvPr name="Freeform 4" id="4"/>
            <p:cNvSpPr/>
            <p:nvPr/>
          </p:nvSpPr>
          <p:spPr>
            <a:xfrm>
              <a:off x="0" y="0"/>
              <a:ext cx="2731898" cy="172090"/>
            </a:xfrm>
            <a:custGeom>
              <a:avLst/>
              <a:gdLst/>
              <a:ahLst/>
              <a:cxnLst/>
              <a:rect r="r" b="b" t="t" l="l"/>
              <a:pathLst>
                <a:path h="172090" w="2731898">
                  <a:moveTo>
                    <a:pt x="2731898" y="0"/>
                  </a:moveTo>
                  <a:lnTo>
                    <a:pt x="0" y="0"/>
                  </a:lnTo>
                  <a:lnTo>
                    <a:pt x="101600" y="86045"/>
                  </a:lnTo>
                  <a:lnTo>
                    <a:pt x="0" y="172090"/>
                  </a:lnTo>
                  <a:lnTo>
                    <a:pt x="2731898" y="172090"/>
                  </a:lnTo>
                  <a:lnTo>
                    <a:pt x="2630298" y="86045"/>
                  </a:lnTo>
                  <a:lnTo>
                    <a:pt x="2731898" y="0"/>
                  </a:lnTo>
                  <a:close/>
                </a:path>
              </a:pathLst>
            </a:custGeom>
            <a:solidFill>
              <a:srgbClr val="7AC7CF"/>
            </a:solidFill>
          </p:spPr>
        </p:sp>
        <p:sp>
          <p:nvSpPr>
            <p:cNvPr name="TextBox 5" id="5"/>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4787194" y="1582548"/>
            <a:ext cx="9308833" cy="677573"/>
            <a:chOff x="0" y="0"/>
            <a:chExt cx="2113896" cy="153867"/>
          </a:xfrm>
        </p:grpSpPr>
        <p:sp>
          <p:nvSpPr>
            <p:cNvPr name="Freeform 7" id="7"/>
            <p:cNvSpPr/>
            <p:nvPr/>
          </p:nvSpPr>
          <p:spPr>
            <a:xfrm>
              <a:off x="0" y="0"/>
              <a:ext cx="2113896" cy="153867"/>
            </a:xfrm>
            <a:custGeom>
              <a:avLst/>
              <a:gdLst/>
              <a:ahLst/>
              <a:cxnLst/>
              <a:rect r="r" b="b" t="t" l="l"/>
              <a:pathLst>
                <a:path h="153867" w="2113896">
                  <a:moveTo>
                    <a:pt x="2113896" y="0"/>
                  </a:moveTo>
                  <a:lnTo>
                    <a:pt x="0" y="0"/>
                  </a:lnTo>
                  <a:lnTo>
                    <a:pt x="101600" y="76933"/>
                  </a:lnTo>
                  <a:lnTo>
                    <a:pt x="0" y="153867"/>
                  </a:lnTo>
                  <a:lnTo>
                    <a:pt x="2113896" y="153867"/>
                  </a:lnTo>
                  <a:lnTo>
                    <a:pt x="2012296" y="76933"/>
                  </a:lnTo>
                  <a:lnTo>
                    <a:pt x="2113896" y="0"/>
                  </a:lnTo>
                  <a:close/>
                </a:path>
              </a:pathLst>
            </a:custGeom>
            <a:solidFill>
              <a:srgbClr val="7AC7CF"/>
            </a:solidFill>
          </p:spPr>
        </p:sp>
        <p:sp>
          <p:nvSpPr>
            <p:cNvPr name="TextBox 8" id="8"/>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220668" y="2862613"/>
            <a:ext cx="2539737" cy="1209430"/>
            <a:chOff x="0" y="0"/>
            <a:chExt cx="576736" cy="274643"/>
          </a:xfrm>
        </p:grpSpPr>
        <p:sp>
          <p:nvSpPr>
            <p:cNvPr name="Freeform 10" id="10"/>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4255397" y="2812571"/>
            <a:ext cx="2869431" cy="1366431"/>
            <a:chOff x="0" y="0"/>
            <a:chExt cx="576736" cy="274643"/>
          </a:xfrm>
        </p:grpSpPr>
        <p:sp>
          <p:nvSpPr>
            <p:cNvPr name="Freeform 13" id="13"/>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14" id="14"/>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4719563" y="2891071"/>
            <a:ext cx="2539737" cy="1209430"/>
            <a:chOff x="0" y="0"/>
            <a:chExt cx="576736" cy="274643"/>
          </a:xfrm>
        </p:grpSpPr>
        <p:sp>
          <p:nvSpPr>
            <p:cNvPr name="Freeform 16" id="16"/>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17" id="17"/>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2890288" y="4516015"/>
            <a:ext cx="13695800" cy="815645"/>
            <a:chOff x="0" y="0"/>
            <a:chExt cx="2583631" cy="153867"/>
          </a:xfrm>
        </p:grpSpPr>
        <p:sp>
          <p:nvSpPr>
            <p:cNvPr name="Freeform 19" id="19"/>
            <p:cNvSpPr/>
            <p:nvPr/>
          </p:nvSpPr>
          <p:spPr>
            <a:xfrm>
              <a:off x="0" y="0"/>
              <a:ext cx="2583631" cy="153867"/>
            </a:xfrm>
            <a:custGeom>
              <a:avLst/>
              <a:gdLst/>
              <a:ahLst/>
              <a:cxnLst/>
              <a:rect r="r" b="b" t="t" l="l"/>
              <a:pathLst>
                <a:path h="153867" w="2583631">
                  <a:moveTo>
                    <a:pt x="2583631" y="0"/>
                  </a:moveTo>
                  <a:lnTo>
                    <a:pt x="0" y="0"/>
                  </a:lnTo>
                  <a:lnTo>
                    <a:pt x="101600" y="76933"/>
                  </a:lnTo>
                  <a:lnTo>
                    <a:pt x="0" y="153867"/>
                  </a:lnTo>
                  <a:lnTo>
                    <a:pt x="2583631" y="153867"/>
                  </a:lnTo>
                  <a:lnTo>
                    <a:pt x="2482031" y="76933"/>
                  </a:lnTo>
                  <a:lnTo>
                    <a:pt x="2583631" y="0"/>
                  </a:lnTo>
                  <a:close/>
                </a:path>
              </a:pathLst>
            </a:custGeom>
            <a:solidFill>
              <a:srgbClr val="7AC7CF"/>
            </a:solidFill>
          </p:spPr>
        </p:sp>
        <p:sp>
          <p:nvSpPr>
            <p:cNvPr name="TextBox 20" id="20"/>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5392280" y="5793662"/>
            <a:ext cx="2539737" cy="1209430"/>
            <a:chOff x="0" y="0"/>
            <a:chExt cx="576736" cy="274643"/>
          </a:xfrm>
        </p:grpSpPr>
        <p:sp>
          <p:nvSpPr>
            <p:cNvPr name="Freeform 22" id="22"/>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23" id="23"/>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10489251" y="5689502"/>
            <a:ext cx="2539737" cy="1209430"/>
            <a:chOff x="0" y="0"/>
            <a:chExt cx="576736" cy="274643"/>
          </a:xfrm>
        </p:grpSpPr>
        <p:sp>
          <p:nvSpPr>
            <p:cNvPr name="Freeform 25" id="25"/>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26" id="26"/>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4994601" y="7489482"/>
            <a:ext cx="9308833" cy="677573"/>
            <a:chOff x="0" y="0"/>
            <a:chExt cx="2113896" cy="153867"/>
          </a:xfrm>
        </p:grpSpPr>
        <p:sp>
          <p:nvSpPr>
            <p:cNvPr name="Freeform 28" id="28"/>
            <p:cNvSpPr/>
            <p:nvPr/>
          </p:nvSpPr>
          <p:spPr>
            <a:xfrm>
              <a:off x="0" y="0"/>
              <a:ext cx="2113896" cy="153867"/>
            </a:xfrm>
            <a:custGeom>
              <a:avLst/>
              <a:gdLst/>
              <a:ahLst/>
              <a:cxnLst/>
              <a:rect r="r" b="b" t="t" l="l"/>
              <a:pathLst>
                <a:path h="153867" w="2113896">
                  <a:moveTo>
                    <a:pt x="2113896" y="0"/>
                  </a:moveTo>
                  <a:lnTo>
                    <a:pt x="0" y="0"/>
                  </a:lnTo>
                  <a:lnTo>
                    <a:pt x="101600" y="76933"/>
                  </a:lnTo>
                  <a:lnTo>
                    <a:pt x="0" y="153867"/>
                  </a:lnTo>
                  <a:lnTo>
                    <a:pt x="2113896" y="153867"/>
                  </a:lnTo>
                  <a:lnTo>
                    <a:pt x="2012296" y="76933"/>
                  </a:lnTo>
                  <a:lnTo>
                    <a:pt x="2113896" y="0"/>
                  </a:lnTo>
                  <a:close/>
                </a:path>
              </a:pathLst>
            </a:custGeom>
            <a:solidFill>
              <a:srgbClr val="7AC7CF"/>
            </a:solidFill>
          </p:spPr>
        </p:sp>
        <p:sp>
          <p:nvSpPr>
            <p:cNvPr name="TextBox 29" id="29"/>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30" id="30"/>
          <p:cNvGrpSpPr/>
          <p:nvPr/>
        </p:nvGrpSpPr>
        <p:grpSpPr>
          <a:xfrm rot="0">
            <a:off x="12826159" y="8614730"/>
            <a:ext cx="2539737" cy="1209430"/>
            <a:chOff x="0" y="0"/>
            <a:chExt cx="576736" cy="274643"/>
          </a:xfrm>
        </p:grpSpPr>
        <p:sp>
          <p:nvSpPr>
            <p:cNvPr name="Freeform 31" id="31"/>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32" id="32"/>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7947825" y="8605960"/>
            <a:ext cx="2739757" cy="1304680"/>
            <a:chOff x="0" y="0"/>
            <a:chExt cx="576736" cy="274643"/>
          </a:xfrm>
        </p:grpSpPr>
        <p:sp>
          <p:nvSpPr>
            <p:cNvPr name="Freeform 34" id="34"/>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35" id="35"/>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4255397" y="572983"/>
            <a:ext cx="9308833"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Pré-traitement des données  textuelles</a:t>
            </a:r>
          </a:p>
        </p:txBody>
      </p:sp>
      <p:sp>
        <p:nvSpPr>
          <p:cNvPr name="TextBox 37" id="37"/>
          <p:cNvSpPr txBox="true"/>
          <p:nvPr/>
        </p:nvSpPr>
        <p:spPr>
          <a:xfrm rot="0">
            <a:off x="4489583" y="4616676"/>
            <a:ext cx="9308833"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Réduction de dimension</a:t>
            </a:r>
          </a:p>
        </p:txBody>
      </p:sp>
      <p:sp>
        <p:nvSpPr>
          <p:cNvPr name="TextBox 38" id="38"/>
          <p:cNvSpPr txBox="true"/>
          <p:nvPr/>
        </p:nvSpPr>
        <p:spPr>
          <a:xfrm rot="0">
            <a:off x="8734044" y="7561946"/>
            <a:ext cx="1829948"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Evaluation</a:t>
            </a:r>
          </a:p>
        </p:txBody>
      </p:sp>
      <p:sp>
        <p:nvSpPr>
          <p:cNvPr name="TextBox 39" id="39"/>
          <p:cNvSpPr txBox="true"/>
          <p:nvPr/>
        </p:nvSpPr>
        <p:spPr>
          <a:xfrm rot="0">
            <a:off x="4025016" y="1639160"/>
            <a:ext cx="9308833" cy="466640"/>
          </a:xfrm>
          <a:prstGeom prst="rect">
            <a:avLst/>
          </a:prstGeom>
        </p:spPr>
        <p:txBody>
          <a:bodyPr anchor="t" rtlCol="false" tIns="0" lIns="0" bIns="0" rIns="0">
            <a:spAutoFit/>
          </a:bodyPr>
          <a:lstStyle/>
          <a:p>
            <a:pPr algn="ctr">
              <a:lnSpc>
                <a:spcPts val="3600"/>
              </a:lnSpc>
              <a:spcBef>
                <a:spcPct val="0"/>
              </a:spcBef>
            </a:pPr>
            <a:r>
              <a:rPr lang="en-US" sz="3000">
                <a:solidFill>
                  <a:srgbClr val="FFEDD9"/>
                </a:solidFill>
                <a:latin typeface="Fira Sans Light Bold"/>
              </a:rPr>
              <a:t>Encodage</a:t>
            </a:r>
          </a:p>
        </p:txBody>
      </p:sp>
      <p:sp>
        <p:nvSpPr>
          <p:cNvPr name="TextBox 40" id="40"/>
          <p:cNvSpPr txBox="true"/>
          <p:nvPr/>
        </p:nvSpPr>
        <p:spPr>
          <a:xfrm rot="0">
            <a:off x="1220668" y="3307704"/>
            <a:ext cx="2539737"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BOW</a:t>
            </a:r>
          </a:p>
        </p:txBody>
      </p:sp>
      <p:sp>
        <p:nvSpPr>
          <p:cNvPr name="TextBox 41" id="41"/>
          <p:cNvSpPr txBox="true"/>
          <p:nvPr/>
        </p:nvSpPr>
        <p:spPr>
          <a:xfrm rot="0">
            <a:off x="4255397" y="3307704"/>
            <a:ext cx="2539737"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TF-IDF</a:t>
            </a:r>
          </a:p>
        </p:txBody>
      </p:sp>
      <p:sp>
        <p:nvSpPr>
          <p:cNvPr name="TextBox 42" id="42"/>
          <p:cNvSpPr txBox="true"/>
          <p:nvPr/>
        </p:nvSpPr>
        <p:spPr>
          <a:xfrm rot="0">
            <a:off x="5392280" y="6160253"/>
            <a:ext cx="2539737"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Fira Sans Light Bold"/>
              </a:rPr>
              <a:t>PCA</a:t>
            </a:r>
          </a:p>
        </p:txBody>
      </p:sp>
      <p:sp>
        <p:nvSpPr>
          <p:cNvPr name="TextBox 43" id="43"/>
          <p:cNvSpPr txBox="true"/>
          <p:nvPr/>
        </p:nvSpPr>
        <p:spPr>
          <a:xfrm rot="0">
            <a:off x="10489251" y="6046588"/>
            <a:ext cx="2539737" cy="580390"/>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Bold"/>
              </a:rPr>
              <a:t>T-SNE</a:t>
            </a:r>
          </a:p>
        </p:txBody>
      </p:sp>
      <p:grpSp>
        <p:nvGrpSpPr>
          <p:cNvPr name="Group 44" id="44"/>
          <p:cNvGrpSpPr/>
          <p:nvPr/>
        </p:nvGrpSpPr>
        <p:grpSpPr>
          <a:xfrm rot="0">
            <a:off x="7658573" y="2740008"/>
            <a:ext cx="2869431" cy="1366431"/>
            <a:chOff x="0" y="0"/>
            <a:chExt cx="576736" cy="274643"/>
          </a:xfrm>
        </p:grpSpPr>
        <p:sp>
          <p:nvSpPr>
            <p:cNvPr name="Freeform 45" id="45"/>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46" id="46"/>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sp>
        <p:nvSpPr>
          <p:cNvPr name="TextBox 47" id="47"/>
          <p:cNvSpPr txBox="true"/>
          <p:nvPr/>
        </p:nvSpPr>
        <p:spPr>
          <a:xfrm rot="0">
            <a:off x="7741253" y="3213674"/>
            <a:ext cx="2539737" cy="419100"/>
          </a:xfrm>
          <a:prstGeom prst="rect">
            <a:avLst/>
          </a:prstGeom>
        </p:spPr>
        <p:txBody>
          <a:bodyPr anchor="t" rtlCol="false" tIns="0" lIns="0" bIns="0" rIns="0">
            <a:spAutoFit/>
          </a:bodyPr>
          <a:lstStyle/>
          <a:p>
            <a:pPr algn="ctr">
              <a:lnSpc>
                <a:spcPts val="3360"/>
              </a:lnSpc>
              <a:spcBef>
                <a:spcPct val="0"/>
              </a:spcBef>
            </a:pPr>
            <a:r>
              <a:rPr lang="en-US" sz="2800">
                <a:solidFill>
                  <a:srgbClr val="000000"/>
                </a:solidFill>
                <a:latin typeface="Fira Sans Light Bold"/>
              </a:rPr>
              <a:t>Word2Vec</a:t>
            </a:r>
          </a:p>
        </p:txBody>
      </p:sp>
      <p:grpSp>
        <p:nvGrpSpPr>
          <p:cNvPr name="Group 48" id="48"/>
          <p:cNvGrpSpPr/>
          <p:nvPr/>
        </p:nvGrpSpPr>
        <p:grpSpPr>
          <a:xfrm rot="0">
            <a:off x="11391443" y="2812571"/>
            <a:ext cx="2869431" cy="1366431"/>
            <a:chOff x="0" y="0"/>
            <a:chExt cx="576736" cy="274643"/>
          </a:xfrm>
        </p:grpSpPr>
        <p:sp>
          <p:nvSpPr>
            <p:cNvPr name="Freeform 49" id="49"/>
            <p:cNvSpPr/>
            <p:nvPr/>
          </p:nvSpPr>
          <p:spPr>
            <a:xfrm>
              <a:off x="0" y="0"/>
              <a:ext cx="576736" cy="274643"/>
            </a:xfrm>
            <a:custGeom>
              <a:avLst/>
              <a:gdLst/>
              <a:ahLst/>
              <a:cxnLst/>
              <a:rect r="r" b="b" t="t" l="l"/>
              <a:pathLst>
                <a:path h="274643" w="576736">
                  <a:moveTo>
                    <a:pt x="576736" y="0"/>
                  </a:moveTo>
                  <a:lnTo>
                    <a:pt x="0" y="0"/>
                  </a:lnTo>
                  <a:lnTo>
                    <a:pt x="101600" y="137322"/>
                  </a:lnTo>
                  <a:lnTo>
                    <a:pt x="0" y="274643"/>
                  </a:lnTo>
                  <a:lnTo>
                    <a:pt x="576736" y="274643"/>
                  </a:lnTo>
                  <a:lnTo>
                    <a:pt x="475136" y="137322"/>
                  </a:lnTo>
                  <a:lnTo>
                    <a:pt x="576736" y="0"/>
                  </a:lnTo>
                  <a:close/>
                </a:path>
              </a:pathLst>
            </a:custGeom>
            <a:solidFill>
              <a:srgbClr val="7AC7CF"/>
            </a:solidFill>
          </p:spPr>
        </p:sp>
        <p:sp>
          <p:nvSpPr>
            <p:cNvPr name="TextBox 50" id="50"/>
            <p:cNvSpPr txBox="true"/>
            <p:nvPr/>
          </p:nvSpPr>
          <p:spPr>
            <a:xfrm>
              <a:off x="88900" y="-38100"/>
              <a:ext cx="635000" cy="444500"/>
            </a:xfrm>
            <a:prstGeom prst="rect">
              <a:avLst/>
            </a:prstGeom>
          </p:spPr>
          <p:txBody>
            <a:bodyPr anchor="ctr" rtlCol="false" tIns="50800" lIns="50800" bIns="50800" rIns="50800"/>
            <a:lstStyle/>
            <a:p>
              <a:pPr algn="ctr">
                <a:lnSpc>
                  <a:spcPts val="3359"/>
                </a:lnSpc>
              </a:pPr>
            </a:p>
          </p:txBody>
        </p:sp>
      </p:grpSp>
      <p:sp>
        <p:nvSpPr>
          <p:cNvPr name="TextBox 51" id="51"/>
          <p:cNvSpPr txBox="true"/>
          <p:nvPr/>
        </p:nvSpPr>
        <p:spPr>
          <a:xfrm rot="0">
            <a:off x="12264973" y="3154660"/>
            <a:ext cx="978013" cy="580305"/>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Bold"/>
              </a:rPr>
              <a:t>BERT</a:t>
            </a:r>
          </a:p>
        </p:txBody>
      </p:sp>
      <p:sp>
        <p:nvSpPr>
          <p:cNvPr name="TextBox 52" id="52"/>
          <p:cNvSpPr txBox="true"/>
          <p:nvPr/>
        </p:nvSpPr>
        <p:spPr>
          <a:xfrm rot="0">
            <a:off x="15571775" y="3099734"/>
            <a:ext cx="752220" cy="580305"/>
          </a:xfrm>
          <a:prstGeom prst="rect">
            <a:avLst/>
          </a:prstGeom>
        </p:spPr>
        <p:txBody>
          <a:bodyPr anchor="t" rtlCol="false" tIns="0" lIns="0" bIns="0" rIns="0">
            <a:spAutoFit/>
          </a:bodyPr>
          <a:lstStyle/>
          <a:p>
            <a:pPr algn="ctr">
              <a:lnSpc>
                <a:spcPts val="4759"/>
              </a:lnSpc>
            </a:pPr>
            <a:r>
              <a:rPr lang="en-US" sz="3399">
                <a:solidFill>
                  <a:srgbClr val="000000"/>
                </a:solidFill>
                <a:latin typeface="Fira Sans Light Bold"/>
              </a:rPr>
              <a:t>USE</a:t>
            </a:r>
          </a:p>
        </p:txBody>
      </p:sp>
      <p:sp>
        <p:nvSpPr>
          <p:cNvPr name="TextBox 53" id="53"/>
          <p:cNvSpPr txBox="true"/>
          <p:nvPr/>
        </p:nvSpPr>
        <p:spPr>
          <a:xfrm rot="0">
            <a:off x="8529222" y="8862380"/>
            <a:ext cx="1840472" cy="789262"/>
          </a:xfrm>
          <a:prstGeom prst="rect">
            <a:avLst/>
          </a:prstGeom>
        </p:spPr>
        <p:txBody>
          <a:bodyPr anchor="t" rtlCol="false" tIns="0" lIns="0" bIns="0" rIns="0">
            <a:spAutoFit/>
          </a:bodyPr>
          <a:lstStyle/>
          <a:p>
            <a:pPr algn="ctr">
              <a:lnSpc>
                <a:spcPts val="3220"/>
              </a:lnSpc>
            </a:pPr>
            <a:r>
              <a:rPr lang="en-US" sz="2300">
                <a:solidFill>
                  <a:srgbClr val="000000"/>
                </a:solidFill>
                <a:latin typeface="Fira Sans Light Bold"/>
              </a:rPr>
              <a:t>Coefficient de</a:t>
            </a:r>
          </a:p>
          <a:p>
            <a:pPr algn="ctr">
              <a:lnSpc>
                <a:spcPts val="3220"/>
              </a:lnSpc>
            </a:pPr>
            <a:r>
              <a:rPr lang="en-US" sz="2300">
                <a:solidFill>
                  <a:srgbClr val="000000"/>
                </a:solidFill>
                <a:latin typeface="Fira Sans Light Bold"/>
              </a:rPr>
              <a:t> silhouette</a:t>
            </a:r>
          </a:p>
        </p:txBody>
      </p:sp>
      <p:sp>
        <p:nvSpPr>
          <p:cNvPr name="TextBox 54" id="54"/>
          <p:cNvSpPr txBox="true"/>
          <p:nvPr/>
        </p:nvSpPr>
        <p:spPr>
          <a:xfrm rot="0">
            <a:off x="13279875" y="8939738"/>
            <a:ext cx="1466276" cy="455295"/>
          </a:xfrm>
          <a:prstGeom prst="rect">
            <a:avLst/>
          </a:prstGeom>
        </p:spPr>
        <p:txBody>
          <a:bodyPr anchor="t" rtlCol="false" tIns="0" lIns="0" bIns="0" rIns="0">
            <a:spAutoFit/>
          </a:bodyPr>
          <a:lstStyle/>
          <a:p>
            <a:pPr algn="ctr">
              <a:lnSpc>
                <a:spcPts val="3780"/>
              </a:lnSpc>
            </a:pPr>
            <a:r>
              <a:rPr lang="en-US" sz="2700">
                <a:solidFill>
                  <a:srgbClr val="000000"/>
                </a:solidFill>
                <a:latin typeface="Fira Sans Light Bold"/>
              </a:rPr>
              <a:t>Score ARI</a:t>
            </a:r>
          </a:p>
        </p:txBody>
      </p:sp>
      <p:sp>
        <p:nvSpPr>
          <p:cNvPr name="TextBox 55" id="55"/>
          <p:cNvSpPr txBox="true"/>
          <p:nvPr/>
        </p:nvSpPr>
        <p:spPr>
          <a:xfrm rot="0">
            <a:off x="542446" y="9243770"/>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8</a:t>
            </a:r>
          </a:p>
        </p:txBody>
      </p:sp>
    </p:spTree>
  </p:cSld>
  <p:clrMapOvr>
    <a:masterClrMapping/>
  </p:clrMapOvr>
  <p:transition>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AC7CF"/>
        </a:solidFill>
      </p:bgPr>
    </p:bg>
    <p:spTree>
      <p:nvGrpSpPr>
        <p:cNvPr id="1" name=""/>
        <p:cNvGrpSpPr/>
        <p:nvPr/>
      </p:nvGrpSpPr>
      <p:grpSpPr>
        <a:xfrm>
          <a:off x="0" y="0"/>
          <a:ext cx="0" cy="0"/>
          <a:chOff x="0" y="0"/>
          <a:chExt cx="0" cy="0"/>
        </a:xfrm>
      </p:grpSpPr>
      <p:sp>
        <p:nvSpPr>
          <p:cNvPr name="AutoShape 2" id="2"/>
          <p:cNvSpPr/>
          <p:nvPr/>
        </p:nvSpPr>
        <p:spPr>
          <a:xfrm rot="0">
            <a:off x="1281557" y="6453188"/>
            <a:ext cx="5024008" cy="0"/>
          </a:xfrm>
          <a:prstGeom prst="line">
            <a:avLst/>
          </a:prstGeom>
          <a:ln cap="rnd" w="9525">
            <a:solidFill>
              <a:srgbClr val="FFFFFF"/>
            </a:solidFill>
            <a:prstDash val="solid"/>
            <a:headEnd type="none" len="sm" w="sm"/>
            <a:tailEnd type="none" len="sm" w="sm"/>
          </a:ln>
        </p:spPr>
      </p:sp>
      <p:sp>
        <p:nvSpPr>
          <p:cNvPr name="TextBox 3" id="3"/>
          <p:cNvSpPr txBox="true"/>
          <p:nvPr/>
        </p:nvSpPr>
        <p:spPr>
          <a:xfrm rot="0">
            <a:off x="720517" y="552761"/>
            <a:ext cx="14167588" cy="1810978"/>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EDD9"/>
                </a:solidFill>
                <a:latin typeface="Open Sans Bold"/>
              </a:rPr>
              <a:t>Pré-traitement des données textuelles :</a:t>
            </a:r>
          </a:p>
          <a:p>
            <a:pPr algn="ctr">
              <a:lnSpc>
                <a:spcPts val="7279"/>
              </a:lnSpc>
            </a:pPr>
          </a:p>
        </p:txBody>
      </p:sp>
      <p:sp>
        <p:nvSpPr>
          <p:cNvPr name="TextBox 4" id="4"/>
          <p:cNvSpPr txBox="true"/>
          <p:nvPr/>
        </p:nvSpPr>
        <p:spPr>
          <a:xfrm rot="0">
            <a:off x="1028700" y="1439221"/>
            <a:ext cx="14252010" cy="8031886"/>
          </a:xfrm>
          <a:prstGeom prst="rect">
            <a:avLst/>
          </a:prstGeom>
        </p:spPr>
        <p:txBody>
          <a:bodyPr anchor="t" rtlCol="false" tIns="0" lIns="0" bIns="0" rIns="0">
            <a:spAutoFit/>
          </a:bodyPr>
          <a:lstStyle/>
          <a:p>
            <a:pPr marL="747318" indent="-373659" lvl="1">
              <a:lnSpc>
                <a:spcPts val="4845"/>
              </a:lnSpc>
              <a:buFont typeface="Arial"/>
              <a:buChar char="•"/>
            </a:pPr>
            <a:r>
              <a:rPr lang="en-US" sz="3461">
                <a:solidFill>
                  <a:srgbClr val="FFEDD9"/>
                </a:solidFill>
                <a:latin typeface="Open Sans Extra Bold"/>
              </a:rPr>
              <a:t> Suppression des ponctuations</a:t>
            </a:r>
          </a:p>
          <a:p>
            <a:pPr algn="ctr">
              <a:lnSpc>
                <a:spcPts val="3135"/>
              </a:lnSpc>
            </a:pPr>
            <a:r>
              <a:rPr lang="en-US" sz="2239">
                <a:solidFill>
                  <a:srgbClr val="000000"/>
                </a:solidFill>
                <a:latin typeface="Open Sans Extra Bold"/>
              </a:rPr>
              <a:t>On va supprimer tous les caractères spéciaux (! "# $% &amp; '() * +, -. / :; &lt;=&gt;? @ [] ^ _` {|} ~) </a:t>
            </a:r>
            <a:r>
              <a:rPr lang="en-US" sz="2239">
                <a:solidFill>
                  <a:srgbClr val="000000"/>
                </a:solidFill>
                <a:latin typeface="Open Sans Extra Bold"/>
              </a:rPr>
              <a:t>qui ne donnent aucune information</a:t>
            </a:r>
          </a:p>
          <a:p>
            <a:pPr marL="747318" indent="-373659" lvl="1">
              <a:lnSpc>
                <a:spcPts val="4845"/>
              </a:lnSpc>
              <a:buFont typeface="Arial"/>
              <a:buChar char="•"/>
            </a:pPr>
            <a:r>
              <a:rPr lang="en-US" sz="3461">
                <a:solidFill>
                  <a:srgbClr val="FFEDD9"/>
                </a:solidFill>
                <a:latin typeface="Open Sans Extra Bold Bold"/>
              </a:rPr>
              <a:t>Tokennisation</a:t>
            </a:r>
          </a:p>
          <a:p>
            <a:pPr algn="ctr">
              <a:lnSpc>
                <a:spcPts val="3135"/>
              </a:lnSpc>
            </a:pPr>
            <a:r>
              <a:rPr lang="en-US" sz="2239">
                <a:solidFill>
                  <a:srgbClr val="000000"/>
                </a:solidFill>
                <a:latin typeface="Open Sans Extra Bold"/>
              </a:rPr>
              <a:t>On va faire la tokennisation c'est à dire séparer les mots</a:t>
            </a:r>
          </a:p>
          <a:p>
            <a:pPr marL="747318" indent="-373659" lvl="1">
              <a:lnSpc>
                <a:spcPts val="4845"/>
              </a:lnSpc>
              <a:buFont typeface="Arial"/>
              <a:buChar char="•"/>
            </a:pPr>
            <a:r>
              <a:rPr lang="en-US" sz="3461">
                <a:solidFill>
                  <a:srgbClr val="FFEDD9"/>
                </a:solidFill>
                <a:latin typeface="Open Sans Extra Bold"/>
              </a:rPr>
              <a:t> Suppression des tokens de taille &lt; 2</a:t>
            </a:r>
          </a:p>
          <a:p>
            <a:pPr algn="ctr">
              <a:lnSpc>
                <a:spcPts val="3135"/>
              </a:lnSpc>
            </a:pPr>
            <a:r>
              <a:rPr lang="en-US" sz="2239">
                <a:solidFill>
                  <a:srgbClr val="000000"/>
                </a:solidFill>
                <a:latin typeface="Open Sans Extra Bold"/>
              </a:rPr>
              <a:t>Suppression les mots de taille &lt; 2</a:t>
            </a:r>
          </a:p>
          <a:p>
            <a:pPr marL="747318" indent="-373659" lvl="1">
              <a:lnSpc>
                <a:spcPts val="4845"/>
              </a:lnSpc>
              <a:buFont typeface="Arial"/>
              <a:buChar char="•"/>
            </a:pPr>
            <a:r>
              <a:rPr lang="en-US" sz="3461">
                <a:solidFill>
                  <a:srgbClr val="FFEDD9"/>
                </a:solidFill>
                <a:latin typeface="Open Sans Extra Bold Bold"/>
              </a:rPr>
              <a:t>Suppression des stopwords</a:t>
            </a:r>
          </a:p>
          <a:p>
            <a:pPr algn="ctr">
              <a:lnSpc>
                <a:spcPts val="3135"/>
              </a:lnSpc>
            </a:pPr>
            <a:r>
              <a:rPr lang="en-US" sz="2239">
                <a:solidFill>
                  <a:srgbClr val="000000"/>
                </a:solidFill>
                <a:latin typeface="Open Sans Extra Bold Bold"/>
              </a:rPr>
              <a:t>On va faire supprimer les stopwords c'est à dire les mots qui apparaissent très fréquemment mais qui n'ajoutent aucun sens à la phrase</a:t>
            </a:r>
          </a:p>
          <a:p>
            <a:pPr marL="747318" indent="-373659" lvl="1">
              <a:lnSpc>
                <a:spcPts val="4845"/>
              </a:lnSpc>
              <a:buFont typeface="Arial"/>
              <a:buChar char="•"/>
            </a:pPr>
            <a:r>
              <a:rPr lang="en-US" sz="3461">
                <a:solidFill>
                  <a:srgbClr val="FFEDD9"/>
                </a:solidFill>
                <a:latin typeface="Open Sans Extra Bold Bold"/>
              </a:rPr>
              <a:t>Stemming</a:t>
            </a:r>
          </a:p>
          <a:p>
            <a:pPr algn="ctr">
              <a:lnSpc>
                <a:spcPts val="3135"/>
              </a:lnSpc>
            </a:pPr>
            <a:r>
              <a:rPr lang="en-US" sz="2239">
                <a:solidFill>
                  <a:srgbClr val="000000"/>
                </a:solidFill>
                <a:latin typeface="Open Sans Extra Bold"/>
              </a:rPr>
              <a:t>Cela consiste à ne conserver que la racine des mots étudiés.</a:t>
            </a:r>
          </a:p>
          <a:p>
            <a:pPr algn="ctr">
              <a:lnSpc>
                <a:spcPts val="3135"/>
              </a:lnSpc>
            </a:pPr>
            <a:r>
              <a:rPr lang="en-US" sz="2239">
                <a:solidFill>
                  <a:srgbClr val="000000"/>
                </a:solidFill>
                <a:latin typeface="Open Sans Extra Bold"/>
              </a:rPr>
              <a:t>l'idée étant de supprimer les suffixes, préfixes et autres des mots afin de ne conserver que leur origine</a:t>
            </a:r>
          </a:p>
          <a:p>
            <a:pPr marL="747318" indent="-373659" lvl="1">
              <a:lnSpc>
                <a:spcPts val="4845"/>
              </a:lnSpc>
              <a:buFont typeface="Arial"/>
              <a:buChar char="•"/>
            </a:pPr>
            <a:r>
              <a:rPr lang="en-US" sz="3461">
                <a:solidFill>
                  <a:srgbClr val="FFEDD9"/>
                </a:solidFill>
                <a:latin typeface="Open Sans Extra Bold"/>
              </a:rPr>
              <a:t>Lemmatization</a:t>
            </a:r>
          </a:p>
          <a:p>
            <a:pPr algn="ctr">
              <a:lnSpc>
                <a:spcPts val="3135"/>
              </a:lnSpc>
            </a:pPr>
            <a:r>
              <a:rPr lang="en-US" sz="2239">
                <a:solidFill>
                  <a:srgbClr val="000000"/>
                </a:solidFill>
                <a:latin typeface="Open Sans Extra Bold"/>
              </a:rPr>
              <a:t>Le processus de lemmatisation consiste à représenter les mots (ou lemmes) sous leur forme </a:t>
            </a:r>
          </a:p>
          <a:p>
            <a:pPr algn="ctr">
              <a:lnSpc>
                <a:spcPts val="3135"/>
              </a:lnSpc>
            </a:pPr>
            <a:r>
              <a:rPr lang="en-US" sz="2239">
                <a:solidFill>
                  <a:srgbClr val="000000"/>
                </a:solidFill>
                <a:latin typeface="Open Sans Extra Bold"/>
              </a:rPr>
              <a:t>#canonique pour ne conserver que le sens des mots utilisés dans le corpus</a:t>
            </a:r>
          </a:p>
        </p:txBody>
      </p:sp>
      <p:pic>
        <p:nvPicPr>
          <p:cNvPr name="Picture 5" id="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9845396" y="602378"/>
            <a:ext cx="15427518" cy="7573509"/>
          </a:xfrm>
          <a:prstGeom prst="rect">
            <a:avLst/>
          </a:prstGeom>
        </p:spPr>
      </p:pic>
      <p:sp>
        <p:nvSpPr>
          <p:cNvPr name="TextBox 6" id="6"/>
          <p:cNvSpPr txBox="true"/>
          <p:nvPr/>
        </p:nvSpPr>
        <p:spPr>
          <a:xfrm rot="0">
            <a:off x="594013" y="9147575"/>
            <a:ext cx="2530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9</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DAFbGwXwrLk</dc:identifier>
  <dcterms:modified xsi:type="dcterms:W3CDTF">2011-08-01T06:04:30Z</dcterms:modified>
  <cp:revision>1</cp:revision>
  <dc:title>Azzabi_Yousra_2_presentation_062022</dc:title>
</cp:coreProperties>
</file>